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1" r:id="rId3"/>
    <p:sldId id="282" r:id="rId4"/>
    <p:sldId id="283" r:id="rId5"/>
    <p:sldId id="284" r:id="rId6"/>
    <p:sldId id="285" r:id="rId7"/>
    <p:sldId id="286" r:id="rId8"/>
    <p:sldId id="287" r:id="rId9"/>
    <p:sldId id="289" r:id="rId10"/>
    <p:sldId id="290" r:id="rId11"/>
    <p:sldId id="291" r:id="rId12"/>
    <p:sldId id="292" r:id="rId13"/>
    <p:sldId id="293" r:id="rId14"/>
    <p:sldId id="294" r:id="rId15"/>
    <p:sldId id="295" r:id="rId16"/>
    <p:sldId id="296" r:id="rId17"/>
    <p:sldId id="297" r:id="rId18"/>
    <p:sldId id="298" r:id="rId19"/>
    <p:sldId id="280" r:id="rId20"/>
    <p:sldId id="26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47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60"/>
    <p:restoredTop sz="94719"/>
  </p:normalViewPr>
  <p:slideViewPr>
    <p:cSldViewPr snapToGrid="0">
      <p:cViewPr varScale="1">
        <p:scale>
          <a:sx n="149" d="100"/>
          <a:sy n="149" d="100"/>
        </p:scale>
        <p:origin x="192"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F91FD-D8D6-0597-01E6-46FDB9993C5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98B4839-A1DB-DE62-2A12-F5DF9CEF1C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F866263-7072-C5A0-06FA-4C65AA86E80B}"/>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5" name="Footer Placeholder 4">
            <a:extLst>
              <a:ext uri="{FF2B5EF4-FFF2-40B4-BE49-F238E27FC236}">
                <a16:creationId xmlns:a16="http://schemas.microsoft.com/office/drawing/2014/main" id="{9D4835BD-056A-2014-17F2-1EAEE306DAB0}"/>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84388328-14DC-824A-1AF9-333DB40D812A}"/>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5887224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3D4FC-6F6A-3BE0-D883-2BF37C6A459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4E9B7CF-8C37-FB90-207F-6FBE875025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197646B-74AA-EC99-F1A2-E450EB9B97B9}"/>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5" name="Footer Placeholder 4">
            <a:extLst>
              <a:ext uri="{FF2B5EF4-FFF2-40B4-BE49-F238E27FC236}">
                <a16:creationId xmlns:a16="http://schemas.microsoft.com/office/drawing/2014/main" id="{7EB8019B-1D43-3818-064C-420C210BBCF0}"/>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61E23D5C-DB1E-F3DE-D99B-6C074B503F3C}"/>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3965641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BA2E540-10B0-5D5F-5C92-53E19395B6A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E311048-4559-2DF4-969D-B9F6928912E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25E7D0A-53AE-C2E4-C684-A8765DACCED1}"/>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5" name="Footer Placeholder 4">
            <a:extLst>
              <a:ext uri="{FF2B5EF4-FFF2-40B4-BE49-F238E27FC236}">
                <a16:creationId xmlns:a16="http://schemas.microsoft.com/office/drawing/2014/main" id="{CCBE392E-BD4C-B81B-33CC-41B349D1AC8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81823DB1-2344-A9F0-4624-3CEE0F5E5C6C}"/>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4120397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CAE57-A245-32BB-59EF-B19435A0FC6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2FE6172-EDB9-B7F5-2E84-4833537F22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F544A6-BD9B-2B10-192C-BA176460E5B6}"/>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5" name="Footer Placeholder 4">
            <a:extLst>
              <a:ext uri="{FF2B5EF4-FFF2-40B4-BE49-F238E27FC236}">
                <a16:creationId xmlns:a16="http://schemas.microsoft.com/office/drawing/2014/main" id="{680D70F4-6897-037E-6AEB-8C43B582D195}"/>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F868C713-C19C-6380-7144-04DE339432C4}"/>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3171944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205CD-7725-54A7-A5D3-FB03BBB319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6D3904A-C01A-35BE-6765-B962670457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945A26-4724-F09C-37D4-CDF8CD8FF255}"/>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5" name="Footer Placeholder 4">
            <a:extLst>
              <a:ext uri="{FF2B5EF4-FFF2-40B4-BE49-F238E27FC236}">
                <a16:creationId xmlns:a16="http://schemas.microsoft.com/office/drawing/2014/main" id="{CCF5D6B1-6AFE-5911-64E7-32BEB804381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7F1F5D10-167A-CC97-CF6B-FA6F3E0D69CE}"/>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2131380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01B5B-C5D1-2659-EBE4-DB7728CC9B8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E58D6D7-CB82-4344-4F2D-9BEF163084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10BED4E-C0DF-D250-BE54-E0BE2C10C0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0918FD7-C71E-3F8D-4D7A-D47FA2FC2A18}"/>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6" name="Footer Placeholder 5">
            <a:extLst>
              <a:ext uri="{FF2B5EF4-FFF2-40B4-BE49-F238E27FC236}">
                <a16:creationId xmlns:a16="http://schemas.microsoft.com/office/drawing/2014/main" id="{9808D1A1-BFC5-165E-5CD2-F13EB41698AF}"/>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93FE8AD1-2851-A89A-143C-30871C0C856C}"/>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3835781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9C30B-E59F-8DA4-20E2-9491BB2C967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838E71E-5ECD-9C6A-CD9E-DEAF21315D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73A223-BED8-0240-13E3-299AF78A6F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377143C-7171-6686-590B-F188BCFC81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A91E38-8087-7396-8366-D8E2F43AD7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C826AF6-3E0B-8065-E3B1-C04923504387}"/>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8" name="Footer Placeholder 7">
            <a:extLst>
              <a:ext uri="{FF2B5EF4-FFF2-40B4-BE49-F238E27FC236}">
                <a16:creationId xmlns:a16="http://schemas.microsoft.com/office/drawing/2014/main" id="{FA15209C-F128-97D8-0972-792901B6F71C}"/>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3C493544-E3E5-8953-5EBE-E23019D5FF09}"/>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639296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BE69F-2DFF-FDBD-83DE-1AD0A466D14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3AD2767-EEBD-31CD-34D4-195D5681024D}"/>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4" name="Footer Placeholder 3">
            <a:extLst>
              <a:ext uri="{FF2B5EF4-FFF2-40B4-BE49-F238E27FC236}">
                <a16:creationId xmlns:a16="http://schemas.microsoft.com/office/drawing/2014/main" id="{AC547179-DAFA-37C2-A469-CB5BE9EB77AD}"/>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1D7E5607-980A-FA26-55AD-DC5B4709EF08}"/>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2767335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EF2CF3-4A7F-305C-2F6A-2420640D1256}"/>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3" name="Footer Placeholder 2">
            <a:extLst>
              <a:ext uri="{FF2B5EF4-FFF2-40B4-BE49-F238E27FC236}">
                <a16:creationId xmlns:a16="http://schemas.microsoft.com/office/drawing/2014/main" id="{56D59D94-9FF1-CBDC-A561-4DE7C9BE0727}"/>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42894AC2-F284-DA02-2B27-A2A87D9B2FB1}"/>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859619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784EB-1613-A5AA-4129-5913624146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A17205C-19AE-EC28-D094-0EA3936109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F78E37B-CAC7-574A-92E3-C9C7062520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7408FC-8FC8-34BC-6D66-208B04E048FD}"/>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6" name="Footer Placeholder 5">
            <a:extLst>
              <a:ext uri="{FF2B5EF4-FFF2-40B4-BE49-F238E27FC236}">
                <a16:creationId xmlns:a16="http://schemas.microsoft.com/office/drawing/2014/main" id="{C1DA7091-4B1F-F4BA-553D-987E1034AE00}"/>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BAA1B980-894F-F210-B92A-071FAEB2D0B7}"/>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2258482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8EB16-9F55-E230-28FB-C686C87B61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97C5ABA-01A8-6E25-9A3C-E453228CAD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6DB86BDB-4A93-E978-D32A-692481253F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CBCB2C-DF99-0D0B-51AD-205FE6ABFB9F}"/>
              </a:ext>
            </a:extLst>
          </p:cNvPr>
          <p:cNvSpPr>
            <a:spLocks noGrp="1"/>
          </p:cNvSpPr>
          <p:nvPr>
            <p:ph type="dt" sz="half" idx="10"/>
          </p:nvPr>
        </p:nvSpPr>
        <p:spPr/>
        <p:txBody>
          <a:bodyPr/>
          <a:lstStyle/>
          <a:p>
            <a:fld id="{DDC270CB-269B-49B9-8BF8-2DCD74D4A4A6}" type="datetimeFigureOut">
              <a:rPr lang="en-IN" smtClean="0"/>
              <a:t>18/05/22</a:t>
            </a:fld>
            <a:endParaRPr lang="en-IN" dirty="0"/>
          </a:p>
        </p:txBody>
      </p:sp>
      <p:sp>
        <p:nvSpPr>
          <p:cNvPr id="6" name="Footer Placeholder 5">
            <a:extLst>
              <a:ext uri="{FF2B5EF4-FFF2-40B4-BE49-F238E27FC236}">
                <a16:creationId xmlns:a16="http://schemas.microsoft.com/office/drawing/2014/main" id="{53BE9C13-A314-D6C2-D8E5-D6B3F8851FA5}"/>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8E46B674-A350-5DF5-CF6C-50114E16E8AF}"/>
              </a:ext>
            </a:extLst>
          </p:cNvPr>
          <p:cNvSpPr>
            <a:spLocks noGrp="1"/>
          </p:cNvSpPr>
          <p:nvPr>
            <p:ph type="sldNum" sz="quarter" idx="12"/>
          </p:nvPr>
        </p:nvSpPr>
        <p:spPr/>
        <p:txBody>
          <a:bodyPr/>
          <a:lstStyle/>
          <a:p>
            <a:fld id="{EFB40BF7-B1D1-476C-BA4A-C073E4AB1786}" type="slidenum">
              <a:rPr lang="en-IN" smtClean="0"/>
              <a:t>‹#›</a:t>
            </a:fld>
            <a:endParaRPr lang="en-IN" dirty="0"/>
          </a:p>
        </p:txBody>
      </p:sp>
    </p:spTree>
    <p:extLst>
      <p:ext uri="{BB962C8B-B14F-4D97-AF65-F5344CB8AC3E}">
        <p14:creationId xmlns:p14="http://schemas.microsoft.com/office/powerpoint/2010/main" val="2562051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76000">
              <a:srgbClr val="D1DCF0"/>
            </a:gs>
            <a:gs pos="28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F13BDB-FF3A-A2EA-DC92-28FC6FBAAF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25CC30E-2A4A-4498-2E01-75D14DFB75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1219E2D-6441-77B9-DAE1-7B0C28F4BB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C270CB-269B-49B9-8BF8-2DCD74D4A4A6}" type="datetimeFigureOut">
              <a:rPr lang="en-IN" smtClean="0"/>
              <a:t>18/05/22</a:t>
            </a:fld>
            <a:endParaRPr lang="en-IN" dirty="0"/>
          </a:p>
        </p:txBody>
      </p:sp>
      <p:sp>
        <p:nvSpPr>
          <p:cNvPr id="5" name="Footer Placeholder 4">
            <a:extLst>
              <a:ext uri="{FF2B5EF4-FFF2-40B4-BE49-F238E27FC236}">
                <a16:creationId xmlns:a16="http://schemas.microsoft.com/office/drawing/2014/main" id="{FB4DCC96-38F1-490E-6C80-E65C5DB51F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E532D6DA-0E8A-AD4A-78B8-DBB00BB02E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B40BF7-B1D1-476C-BA4A-C073E4AB1786}" type="slidenum">
              <a:rPr lang="en-IN" smtClean="0"/>
              <a:t>‹#›</a:t>
            </a:fld>
            <a:endParaRPr lang="en-IN" dirty="0"/>
          </a:p>
        </p:txBody>
      </p:sp>
    </p:spTree>
    <p:extLst>
      <p:ext uri="{BB962C8B-B14F-4D97-AF65-F5344CB8AC3E}">
        <p14:creationId xmlns:p14="http://schemas.microsoft.com/office/powerpoint/2010/main" val="1928420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www.tasnimnews.com/en/news/2015/09/25/870013/4-killed-dozens-hurt-in-us-school-bus-collision"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72000">
              <a:schemeClr val="bg1"/>
            </a:gs>
            <a:gs pos="28000">
              <a:schemeClr val="accent1">
                <a:lumMod val="5000"/>
                <a:lumOff val="95000"/>
              </a:schemeClr>
            </a:gs>
            <a:gs pos="100000">
              <a:schemeClr val="accent1">
                <a:lumMod val="45000"/>
                <a:lumOff val="55000"/>
              </a:schemeClr>
            </a:gs>
            <a:gs pos="0">
              <a:schemeClr val="accent5">
                <a:lumMod val="20000"/>
                <a:lumOff val="80000"/>
              </a:schemeClr>
            </a:gs>
            <a:gs pos="99000">
              <a:schemeClr val="accent5">
                <a:lumMod val="20000"/>
                <a:lumOff val="8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4757197" y="2632015"/>
            <a:ext cx="7114972" cy="1517088"/>
          </a:xfrm>
        </p:spPr>
        <p:txBody>
          <a:bodyPr>
            <a:normAutofit fontScale="90000"/>
          </a:bodyPr>
          <a:lstStyle/>
          <a:p>
            <a:r>
              <a:rPr lang="en-IN" dirty="0">
                <a:latin typeface="Calibri Light"/>
                <a:cs typeface="Calibri Light"/>
              </a:rPr>
              <a:t>New York collisions data Analysis</a:t>
            </a:r>
          </a:p>
        </p:txBody>
      </p:sp>
      <p:sp>
        <p:nvSpPr>
          <p:cNvPr id="3" name="Subtitle 2">
            <a:extLst>
              <a:ext uri="{FF2B5EF4-FFF2-40B4-BE49-F238E27FC236}">
                <a16:creationId xmlns:a16="http://schemas.microsoft.com/office/drawing/2014/main" id="{ADFE14B2-7A26-F300-55F9-AE87614D5191}"/>
              </a:ext>
            </a:extLst>
          </p:cNvPr>
          <p:cNvSpPr>
            <a:spLocks noGrp="1"/>
          </p:cNvSpPr>
          <p:nvPr>
            <p:ph type="subTitle" idx="1"/>
          </p:nvPr>
        </p:nvSpPr>
        <p:spPr>
          <a:xfrm>
            <a:off x="5301204" y="746408"/>
            <a:ext cx="6890795" cy="1119151"/>
          </a:xfrm>
        </p:spPr>
        <p:txBody>
          <a:bodyPr>
            <a:normAutofit fontScale="55000" lnSpcReduction="20000"/>
          </a:bodyPr>
          <a:lstStyle/>
          <a:p>
            <a:pPr>
              <a:lnSpc>
                <a:spcPct val="100000"/>
              </a:lnSpc>
              <a:spcBef>
                <a:spcPts val="0"/>
              </a:spcBef>
              <a:spcAft>
                <a:spcPts val="600"/>
              </a:spcAft>
            </a:pPr>
            <a:r>
              <a:rPr lang="en-US" sz="5400" dirty="0">
                <a:latin typeface="Calibri Light"/>
                <a:ea typeface="+mj-ea"/>
                <a:cs typeface="Calibri Light"/>
              </a:rPr>
              <a:t>ALY6140 - Analytics System Technology </a:t>
            </a:r>
          </a:p>
          <a:p>
            <a:pPr>
              <a:lnSpc>
                <a:spcPct val="100000"/>
              </a:lnSpc>
              <a:spcBef>
                <a:spcPts val="0"/>
              </a:spcBef>
              <a:spcAft>
                <a:spcPts val="600"/>
              </a:spcAft>
            </a:pPr>
            <a:r>
              <a:rPr lang="en-US" sz="5400" dirty="0">
                <a:latin typeface="Calibri Light"/>
                <a:ea typeface="+mj-ea"/>
                <a:cs typeface="Calibri Light"/>
              </a:rPr>
              <a:t>80554, Spring 2022</a:t>
            </a:r>
            <a:endParaRPr lang="en-IN" sz="5400" dirty="0">
              <a:latin typeface="Calibri Light"/>
              <a:ea typeface="+mj-ea"/>
              <a:cs typeface="Calibri Light"/>
            </a:endParaRPr>
          </a:p>
          <a:p>
            <a:endParaRPr lang="en-IN" sz="2800" b="1" dirty="0">
              <a:latin typeface="Centaur" panose="02030504050205020304" pitchFamily="18" charset="0"/>
            </a:endParaRPr>
          </a:p>
        </p:txBody>
      </p:sp>
      <p:pic>
        <p:nvPicPr>
          <p:cNvPr id="7" name="Picture 6" descr="Logo&#10;&#10;Description automatically generated">
            <a:extLst>
              <a:ext uri="{FF2B5EF4-FFF2-40B4-BE49-F238E27FC236}">
                <a16:creationId xmlns:a16="http://schemas.microsoft.com/office/drawing/2014/main" id="{1B5C29E7-63CC-0A7D-E3F4-581C6445888B}"/>
              </a:ext>
            </a:extLst>
          </p:cNvPr>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3924151" y="220238"/>
            <a:ext cx="1840037" cy="1744642"/>
          </a:xfrm>
          <a:prstGeom prst="rect">
            <a:avLst/>
          </a:prstGeom>
          <a:noFill/>
          <a:ln>
            <a:noFill/>
          </a:ln>
        </p:spPr>
      </p:pic>
      <p:pic>
        <p:nvPicPr>
          <p:cNvPr id="13" name="Picture 12" descr="A picture containing road, outdoor, street, city&#10;&#10;Description automatically generated">
            <a:extLst>
              <a:ext uri="{FF2B5EF4-FFF2-40B4-BE49-F238E27FC236}">
                <a16:creationId xmlns:a16="http://schemas.microsoft.com/office/drawing/2014/main" id="{A24C6B93-4D07-486D-7628-635D2B43D4E2}"/>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55312" y="1809611"/>
            <a:ext cx="4141814" cy="3190292"/>
          </a:xfrm>
          <a:prstGeom prst="rect">
            <a:avLst/>
          </a:prstGeom>
        </p:spPr>
      </p:pic>
      <p:sp>
        <p:nvSpPr>
          <p:cNvPr id="16" name="TextBox 15">
            <a:extLst>
              <a:ext uri="{FF2B5EF4-FFF2-40B4-BE49-F238E27FC236}">
                <a16:creationId xmlns:a16="http://schemas.microsoft.com/office/drawing/2014/main" id="{152A9A04-8CB5-C293-7044-41F3F406617F}"/>
              </a:ext>
            </a:extLst>
          </p:cNvPr>
          <p:cNvSpPr txBox="1"/>
          <p:nvPr/>
        </p:nvSpPr>
        <p:spPr>
          <a:xfrm>
            <a:off x="5435125" y="4768553"/>
            <a:ext cx="6332434" cy="646331"/>
          </a:xfrm>
          <a:prstGeom prst="rect">
            <a:avLst/>
          </a:prstGeom>
          <a:noFill/>
        </p:spPr>
        <p:txBody>
          <a:bodyPr wrap="square" rtlCol="0">
            <a:spAutoFit/>
          </a:bodyPr>
          <a:lstStyle/>
          <a:p>
            <a:r>
              <a:rPr lang="en-US" dirty="0"/>
              <a:t>                                                     Group 16</a:t>
            </a:r>
          </a:p>
          <a:p>
            <a:r>
              <a:rPr lang="en-US" dirty="0"/>
              <a:t>                 </a:t>
            </a:r>
            <a:r>
              <a:rPr lang="en-US" dirty="0" err="1"/>
              <a:t>Rambhupal</a:t>
            </a:r>
            <a:r>
              <a:rPr lang="en-US" dirty="0"/>
              <a:t> </a:t>
            </a:r>
            <a:r>
              <a:rPr lang="en-US" dirty="0" err="1"/>
              <a:t>Payyavula</a:t>
            </a:r>
            <a:r>
              <a:rPr lang="en-US" dirty="0"/>
              <a:t> (</a:t>
            </a:r>
            <a:r>
              <a:rPr lang="en-US" dirty="0" err="1"/>
              <a:t>payyavula.r@northeastern.edu</a:t>
            </a:r>
            <a:r>
              <a:rPr lang="en-US" dirty="0"/>
              <a:t>)</a:t>
            </a:r>
          </a:p>
        </p:txBody>
      </p:sp>
    </p:spTree>
    <p:extLst>
      <p:ext uri="{BB962C8B-B14F-4D97-AF65-F5344CB8AC3E}">
        <p14:creationId xmlns:p14="http://schemas.microsoft.com/office/powerpoint/2010/main" val="16744700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951480" y="159193"/>
            <a:ext cx="10289039" cy="952915"/>
          </a:xfrm>
        </p:spPr>
        <p:txBody>
          <a:bodyPr anchor="ctr">
            <a:noAutofit/>
          </a:bodyPr>
          <a:lstStyle/>
          <a:p>
            <a:br>
              <a:rPr lang="en-US" sz="1800" dirty="0"/>
            </a:br>
            <a:br>
              <a:rPr lang="en-US" sz="1800" dirty="0"/>
            </a:br>
            <a:br>
              <a:rPr lang="en-US" sz="1800" dirty="0"/>
            </a:br>
            <a:r>
              <a:rPr lang="en-US" sz="4000" dirty="0">
                <a:latin typeface="Centaur" panose="02030504050205020304" pitchFamily="18" charset="77"/>
              </a:rPr>
              <a:t>Visualizing the total victims in different boroughs</a:t>
            </a:r>
            <a:br>
              <a:rPr lang="en-US" sz="4000" dirty="0"/>
            </a:br>
            <a:r>
              <a:rPr lang="en-US" sz="4000" b="1" dirty="0"/>
              <a:t> </a:t>
            </a:r>
            <a:endParaRPr lang="en-US" sz="4000" dirty="0"/>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2308324"/>
          </a:xfrm>
          <a:prstGeom prst="rect">
            <a:avLst/>
          </a:prstGeom>
          <a:noFill/>
        </p:spPr>
        <p:txBody>
          <a:bodyPr wrap="square" rtlCol="0">
            <a:spAutoFit/>
          </a:bodyPr>
          <a:lstStyle/>
          <a:p>
            <a:r>
              <a:rPr lang="en-US" dirty="0"/>
              <a:t>The most people were injured/ killed in Brooklyn, followed by queens. The exact number of people were wounded in queens and Manhattan, but most people died in Manhattan.</a:t>
            </a:r>
          </a:p>
          <a:p>
            <a:r>
              <a:rPr lang="en-US" b="1" dirty="0"/>
              <a:t> </a:t>
            </a:r>
            <a:endParaRPr lang="en-US" dirty="0"/>
          </a:p>
          <a:p>
            <a:r>
              <a:rPr lang="en-US" dirty="0"/>
              <a:t> </a:t>
            </a:r>
          </a:p>
        </p:txBody>
      </p:sp>
      <p:pic>
        <p:nvPicPr>
          <p:cNvPr id="6" name="Picture 5" descr="Chart, histogram&#10;&#10;Description automatically generated">
            <a:extLst>
              <a:ext uri="{FF2B5EF4-FFF2-40B4-BE49-F238E27FC236}">
                <a16:creationId xmlns:a16="http://schemas.microsoft.com/office/drawing/2014/main" id="{A855046A-397F-F1F2-9E94-01C8D7D0BBF8}"/>
              </a:ext>
            </a:extLst>
          </p:cNvPr>
          <p:cNvPicPr>
            <a:picLocks noChangeAspect="1"/>
          </p:cNvPicPr>
          <p:nvPr/>
        </p:nvPicPr>
        <p:blipFill>
          <a:blip r:embed="rId2"/>
          <a:stretch>
            <a:fillRect/>
          </a:stretch>
        </p:blipFill>
        <p:spPr>
          <a:xfrm>
            <a:off x="887627" y="1249680"/>
            <a:ext cx="6995984" cy="4496212"/>
          </a:xfrm>
          <a:prstGeom prst="rect">
            <a:avLst/>
          </a:prstGeom>
        </p:spPr>
      </p:pic>
    </p:spTree>
    <p:extLst>
      <p:ext uri="{BB962C8B-B14F-4D97-AF65-F5344CB8AC3E}">
        <p14:creationId xmlns:p14="http://schemas.microsoft.com/office/powerpoint/2010/main" val="497789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561090" y="210065"/>
            <a:ext cx="8744446" cy="426379"/>
          </a:xfrm>
        </p:spPr>
        <p:txBody>
          <a:bodyPr anchor="ctr">
            <a:noAutofit/>
          </a:bodyPr>
          <a:lstStyle/>
          <a:p>
            <a:br>
              <a:rPr lang="en-US" sz="1800" dirty="0"/>
            </a:br>
            <a:br>
              <a:rPr lang="en-US" sz="1800" dirty="0"/>
            </a:br>
            <a:br>
              <a:rPr lang="en-US" sz="1800" dirty="0"/>
            </a:br>
            <a:r>
              <a:rPr lang="en-US" sz="4000" dirty="0">
                <a:latin typeface="Centaur" panose="02030504050205020304" pitchFamily="18" charset="77"/>
              </a:rPr>
              <a:t>Predictive Models </a:t>
            </a:r>
            <a:br>
              <a:rPr lang="en-US" sz="1800" dirty="0"/>
            </a:br>
            <a:endParaRPr lang="en-US" dirty="0"/>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2308324"/>
          </a:xfrm>
          <a:prstGeom prst="rect">
            <a:avLst/>
          </a:prstGeom>
          <a:noFill/>
        </p:spPr>
        <p:txBody>
          <a:bodyPr wrap="square" rtlCol="0">
            <a:spAutoFit/>
          </a:bodyPr>
          <a:lstStyle/>
          <a:p>
            <a:r>
              <a:rPr lang="en-US" dirty="0"/>
              <a:t>The most people were injured/ killed in Brooklyn, followed by queens. The exact number of people were wounded in queens and Manhattan, but most people died in Manhattan.</a:t>
            </a:r>
          </a:p>
          <a:p>
            <a:r>
              <a:rPr lang="en-US" b="1" dirty="0"/>
              <a:t> </a:t>
            </a:r>
            <a:endParaRPr lang="en-US" dirty="0"/>
          </a:p>
          <a:p>
            <a:r>
              <a:rPr lang="en-US" dirty="0"/>
              <a:t> </a:t>
            </a:r>
          </a:p>
        </p:txBody>
      </p:sp>
      <p:pic>
        <p:nvPicPr>
          <p:cNvPr id="7" name="Picture 6" descr="A picture containing text&#10;&#10;Description automatically generated">
            <a:extLst>
              <a:ext uri="{FF2B5EF4-FFF2-40B4-BE49-F238E27FC236}">
                <a16:creationId xmlns:a16="http://schemas.microsoft.com/office/drawing/2014/main" id="{FF10DB4B-4228-13FE-82B5-CC7F7329909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22676" y="1271284"/>
            <a:ext cx="6467809" cy="2499241"/>
          </a:xfrm>
          <a:prstGeom prst="rect">
            <a:avLst/>
          </a:prstGeom>
          <a:noFill/>
          <a:ln>
            <a:noFill/>
          </a:ln>
        </p:spPr>
      </p:pic>
      <p:pic>
        <p:nvPicPr>
          <p:cNvPr id="8" name="Picture 7">
            <a:extLst>
              <a:ext uri="{FF2B5EF4-FFF2-40B4-BE49-F238E27FC236}">
                <a16:creationId xmlns:a16="http://schemas.microsoft.com/office/drawing/2014/main" id="{96A55546-E568-8F27-EEA9-A81066436B91}"/>
              </a:ext>
            </a:extLst>
          </p:cNvPr>
          <p:cNvPicPr>
            <a:picLocks noChangeAspect="1"/>
          </p:cNvPicPr>
          <p:nvPr/>
        </p:nvPicPr>
        <p:blipFill>
          <a:blip r:embed="rId3"/>
          <a:stretch>
            <a:fillRect/>
          </a:stretch>
        </p:blipFill>
        <p:spPr>
          <a:xfrm>
            <a:off x="1084779" y="4707924"/>
            <a:ext cx="6205705" cy="1124465"/>
          </a:xfrm>
          <a:prstGeom prst="rect">
            <a:avLst/>
          </a:prstGeom>
        </p:spPr>
      </p:pic>
      <p:sp>
        <p:nvSpPr>
          <p:cNvPr id="4" name="TextBox 3">
            <a:extLst>
              <a:ext uri="{FF2B5EF4-FFF2-40B4-BE49-F238E27FC236}">
                <a16:creationId xmlns:a16="http://schemas.microsoft.com/office/drawing/2014/main" id="{1E6B6402-33E7-01D2-1EF6-ACD0E47CE51F}"/>
              </a:ext>
            </a:extLst>
          </p:cNvPr>
          <p:cNvSpPr txBox="1"/>
          <p:nvPr/>
        </p:nvSpPr>
        <p:spPr>
          <a:xfrm>
            <a:off x="1124465" y="4151870"/>
            <a:ext cx="6166020" cy="369332"/>
          </a:xfrm>
          <a:prstGeom prst="rect">
            <a:avLst/>
          </a:prstGeom>
          <a:noFill/>
        </p:spPr>
        <p:txBody>
          <a:bodyPr wrap="square" rtlCol="0">
            <a:spAutoFit/>
          </a:bodyPr>
          <a:lstStyle/>
          <a:p>
            <a:r>
              <a:rPr lang="en-US" dirty="0"/>
              <a:t>Two sample t-test:</a:t>
            </a:r>
          </a:p>
        </p:txBody>
      </p:sp>
      <p:sp>
        <p:nvSpPr>
          <p:cNvPr id="9" name="TextBox 8">
            <a:extLst>
              <a:ext uri="{FF2B5EF4-FFF2-40B4-BE49-F238E27FC236}">
                <a16:creationId xmlns:a16="http://schemas.microsoft.com/office/drawing/2014/main" id="{EF190FCB-CA66-634B-7BB9-D9ED06457AEA}"/>
              </a:ext>
            </a:extLst>
          </p:cNvPr>
          <p:cNvSpPr txBox="1"/>
          <p:nvPr/>
        </p:nvSpPr>
        <p:spPr>
          <a:xfrm>
            <a:off x="8235159" y="3900242"/>
            <a:ext cx="3529413" cy="2585323"/>
          </a:xfrm>
          <a:prstGeom prst="rect">
            <a:avLst/>
          </a:prstGeom>
          <a:noFill/>
        </p:spPr>
        <p:txBody>
          <a:bodyPr wrap="square" rtlCol="0">
            <a:spAutoFit/>
          </a:bodyPr>
          <a:lstStyle/>
          <a:p>
            <a:r>
              <a:rPr lang="en-US" dirty="0"/>
              <a:t>As P-vale is less than the significance, we have enough evidence to reject the null hypothesis. We can conclude that the Mean of injured people in Manhattan is not greater than in Queens.</a:t>
            </a:r>
          </a:p>
          <a:p>
            <a:endParaRPr lang="en-US" dirty="0"/>
          </a:p>
          <a:p>
            <a:endParaRPr lang="en-US" dirty="0"/>
          </a:p>
        </p:txBody>
      </p:sp>
    </p:spTree>
    <p:extLst>
      <p:ext uri="{BB962C8B-B14F-4D97-AF65-F5344CB8AC3E}">
        <p14:creationId xmlns:p14="http://schemas.microsoft.com/office/powerpoint/2010/main" val="722335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561090" y="210065"/>
            <a:ext cx="8744446" cy="426379"/>
          </a:xfrm>
        </p:spPr>
        <p:txBody>
          <a:bodyPr anchor="ctr">
            <a:noAutofit/>
          </a:bodyPr>
          <a:lstStyle/>
          <a:p>
            <a:br>
              <a:rPr lang="en-US" sz="1800" dirty="0"/>
            </a:br>
            <a:br>
              <a:rPr lang="en-US" sz="1800" dirty="0"/>
            </a:br>
            <a:br>
              <a:rPr lang="en-US" sz="1800" dirty="0"/>
            </a:br>
            <a:r>
              <a:rPr lang="en-US" sz="4000" dirty="0">
                <a:latin typeface="Centaur" panose="02030504050205020304" pitchFamily="18" charset="77"/>
              </a:rPr>
              <a:t>Regression Model 1</a:t>
            </a:r>
            <a:br>
              <a:rPr lang="en-US" sz="4000" dirty="0">
                <a:latin typeface="Centaur" panose="02030504050205020304" pitchFamily="18" charset="77"/>
              </a:rPr>
            </a:br>
            <a:endParaRPr lang="en-US" sz="4000" dirty="0">
              <a:latin typeface="Centaur" panose="02030504050205020304" pitchFamily="18" charset="77"/>
            </a:endParaRP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69332"/>
          </a:xfrm>
          <a:prstGeom prst="rect">
            <a:avLst/>
          </a:prstGeom>
          <a:noFill/>
        </p:spPr>
        <p:txBody>
          <a:bodyPr wrap="square" rtlCol="0">
            <a:spAutoFit/>
          </a:bodyPr>
          <a:lstStyle/>
          <a:p>
            <a:r>
              <a:rPr lang="en-US" dirty="0"/>
              <a:t> </a:t>
            </a:r>
          </a:p>
        </p:txBody>
      </p:sp>
      <p:pic>
        <p:nvPicPr>
          <p:cNvPr id="10" name="Picture 9" descr="Table&#10;&#10;Description automatically generated">
            <a:extLst>
              <a:ext uri="{FF2B5EF4-FFF2-40B4-BE49-F238E27FC236}">
                <a16:creationId xmlns:a16="http://schemas.microsoft.com/office/drawing/2014/main" id="{B4CD3C05-69BB-36FC-BCF2-5A0AFA767461}"/>
              </a:ext>
            </a:extLst>
          </p:cNvPr>
          <p:cNvPicPr>
            <a:picLocks noChangeAspect="1"/>
          </p:cNvPicPr>
          <p:nvPr/>
        </p:nvPicPr>
        <p:blipFill>
          <a:blip r:embed="rId2"/>
          <a:stretch>
            <a:fillRect/>
          </a:stretch>
        </p:blipFill>
        <p:spPr>
          <a:xfrm>
            <a:off x="222192" y="1289248"/>
            <a:ext cx="7759580" cy="4735537"/>
          </a:xfrm>
          <a:prstGeom prst="rect">
            <a:avLst/>
          </a:prstGeom>
        </p:spPr>
      </p:pic>
      <p:sp>
        <p:nvSpPr>
          <p:cNvPr id="6" name="TextBox 5">
            <a:extLst>
              <a:ext uri="{FF2B5EF4-FFF2-40B4-BE49-F238E27FC236}">
                <a16:creationId xmlns:a16="http://schemas.microsoft.com/office/drawing/2014/main" id="{4E3C532A-2331-4A18-327D-2E8900C79237}"/>
              </a:ext>
            </a:extLst>
          </p:cNvPr>
          <p:cNvSpPr txBox="1"/>
          <p:nvPr/>
        </p:nvSpPr>
        <p:spPr>
          <a:xfrm>
            <a:off x="8235159" y="1289248"/>
            <a:ext cx="3327301" cy="1477328"/>
          </a:xfrm>
          <a:prstGeom prst="rect">
            <a:avLst/>
          </a:prstGeom>
          <a:noFill/>
        </p:spPr>
        <p:txBody>
          <a:bodyPr wrap="square" rtlCol="0">
            <a:spAutoFit/>
          </a:bodyPr>
          <a:lstStyle/>
          <a:p>
            <a:r>
              <a:rPr lang="en-US" dirty="0"/>
              <a:t>R-squared value of 0. So, we can say that no relationship exists between the total injured and the total killed.</a:t>
            </a:r>
          </a:p>
          <a:p>
            <a:endParaRPr lang="en-US" dirty="0"/>
          </a:p>
        </p:txBody>
      </p:sp>
    </p:spTree>
    <p:extLst>
      <p:ext uri="{BB962C8B-B14F-4D97-AF65-F5344CB8AC3E}">
        <p14:creationId xmlns:p14="http://schemas.microsoft.com/office/powerpoint/2010/main" val="299204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561090" y="210065"/>
            <a:ext cx="8744446" cy="426379"/>
          </a:xfrm>
        </p:spPr>
        <p:txBody>
          <a:bodyPr anchor="ctr">
            <a:noAutofit/>
          </a:bodyPr>
          <a:lstStyle/>
          <a:p>
            <a:br>
              <a:rPr lang="en-US" sz="1800" dirty="0"/>
            </a:br>
            <a:br>
              <a:rPr lang="en-US" sz="1800" dirty="0"/>
            </a:br>
            <a:br>
              <a:rPr lang="en-US" sz="1800" dirty="0"/>
            </a:br>
            <a:r>
              <a:rPr lang="en-US" sz="4000" dirty="0">
                <a:latin typeface="Centaur" panose="02030504050205020304" pitchFamily="18" charset="77"/>
              </a:rPr>
              <a:t>Regression Model 2</a:t>
            </a:r>
            <a:br>
              <a:rPr lang="en-US" sz="4000" dirty="0">
                <a:latin typeface="Centaur" panose="02030504050205020304" pitchFamily="18" charset="77"/>
              </a:rPr>
            </a:br>
            <a:endParaRPr lang="en-US" sz="4000" dirty="0">
              <a:latin typeface="Centaur" panose="02030504050205020304" pitchFamily="18" charset="77"/>
            </a:endParaRP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69332"/>
          </a:xfrm>
          <a:prstGeom prst="rect">
            <a:avLst/>
          </a:prstGeom>
          <a:noFill/>
        </p:spPr>
        <p:txBody>
          <a:bodyPr wrap="square" rtlCol="0">
            <a:spAutoFit/>
          </a:bodyPr>
          <a:lstStyle/>
          <a:p>
            <a:r>
              <a:rPr lang="en-US" dirty="0"/>
              <a:t> </a:t>
            </a:r>
          </a:p>
        </p:txBody>
      </p:sp>
      <p:pic>
        <p:nvPicPr>
          <p:cNvPr id="10" name="Picture 9" descr="Table&#10;&#10;Description automatically generated">
            <a:extLst>
              <a:ext uri="{FF2B5EF4-FFF2-40B4-BE49-F238E27FC236}">
                <a16:creationId xmlns:a16="http://schemas.microsoft.com/office/drawing/2014/main" id="{B4CD3C05-69BB-36FC-BCF2-5A0AFA767461}"/>
              </a:ext>
            </a:extLst>
          </p:cNvPr>
          <p:cNvPicPr>
            <a:picLocks noChangeAspect="1"/>
          </p:cNvPicPr>
          <p:nvPr/>
        </p:nvPicPr>
        <p:blipFill>
          <a:blip r:embed="rId2"/>
          <a:stretch>
            <a:fillRect/>
          </a:stretch>
        </p:blipFill>
        <p:spPr>
          <a:xfrm>
            <a:off x="222192" y="1289248"/>
            <a:ext cx="7759580" cy="4735537"/>
          </a:xfrm>
          <a:prstGeom prst="rect">
            <a:avLst/>
          </a:prstGeom>
        </p:spPr>
      </p:pic>
      <p:sp>
        <p:nvSpPr>
          <p:cNvPr id="6" name="TextBox 5">
            <a:extLst>
              <a:ext uri="{FF2B5EF4-FFF2-40B4-BE49-F238E27FC236}">
                <a16:creationId xmlns:a16="http://schemas.microsoft.com/office/drawing/2014/main" id="{4E3C532A-2331-4A18-327D-2E8900C79237}"/>
              </a:ext>
            </a:extLst>
          </p:cNvPr>
          <p:cNvSpPr txBox="1"/>
          <p:nvPr/>
        </p:nvSpPr>
        <p:spPr>
          <a:xfrm>
            <a:off x="8235159" y="1289248"/>
            <a:ext cx="3327301" cy="1477328"/>
          </a:xfrm>
          <a:prstGeom prst="rect">
            <a:avLst/>
          </a:prstGeom>
          <a:noFill/>
        </p:spPr>
        <p:txBody>
          <a:bodyPr wrap="square" rtlCol="0">
            <a:spAutoFit/>
          </a:bodyPr>
          <a:lstStyle/>
          <a:p>
            <a:r>
              <a:rPr lang="en-US" dirty="0"/>
              <a:t>R-squared value is 0.826, where we can say that there is a relationship between the total injured and motorists injured.</a:t>
            </a:r>
          </a:p>
          <a:p>
            <a:endParaRPr lang="en-US" dirty="0"/>
          </a:p>
        </p:txBody>
      </p:sp>
    </p:spTree>
    <p:extLst>
      <p:ext uri="{BB962C8B-B14F-4D97-AF65-F5344CB8AC3E}">
        <p14:creationId xmlns:p14="http://schemas.microsoft.com/office/powerpoint/2010/main" val="756414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222190" y="77207"/>
            <a:ext cx="11767557" cy="426379"/>
          </a:xfrm>
        </p:spPr>
        <p:txBody>
          <a:bodyPr anchor="ctr">
            <a:noAutofit/>
          </a:bodyPr>
          <a:lstStyle/>
          <a:p>
            <a:br>
              <a:rPr lang="en-US" sz="1800" dirty="0"/>
            </a:br>
            <a:br>
              <a:rPr lang="en-US" sz="1800" dirty="0"/>
            </a:br>
            <a:r>
              <a:rPr lang="en-US" sz="4000" dirty="0">
                <a:latin typeface="Centaur" panose="02030504050205020304" pitchFamily="18" charset="77"/>
              </a:rPr>
              <a:t>Time Series Analysis: Variation in the total people injured from 2012 to 2022</a:t>
            </a: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69332"/>
          </a:xfrm>
          <a:prstGeom prst="rect">
            <a:avLst/>
          </a:prstGeom>
          <a:noFill/>
        </p:spPr>
        <p:txBody>
          <a:bodyPr wrap="square" rtlCol="0">
            <a:spAutoFit/>
          </a:bodyPr>
          <a:lstStyle/>
          <a:p>
            <a:r>
              <a:rPr lang="en-US" dirty="0"/>
              <a:t> </a:t>
            </a:r>
          </a:p>
        </p:txBody>
      </p:sp>
      <p:pic>
        <p:nvPicPr>
          <p:cNvPr id="7" name="Picture 6" descr="Chart&#10;&#10;Description automatically generated">
            <a:extLst>
              <a:ext uri="{FF2B5EF4-FFF2-40B4-BE49-F238E27FC236}">
                <a16:creationId xmlns:a16="http://schemas.microsoft.com/office/drawing/2014/main" id="{32884D61-0741-8F29-4319-DD9961C77F19}"/>
              </a:ext>
            </a:extLst>
          </p:cNvPr>
          <p:cNvPicPr>
            <a:picLocks noChangeAspect="1"/>
          </p:cNvPicPr>
          <p:nvPr/>
        </p:nvPicPr>
        <p:blipFill>
          <a:blip r:embed="rId2"/>
          <a:stretch>
            <a:fillRect/>
          </a:stretch>
        </p:blipFill>
        <p:spPr>
          <a:xfrm>
            <a:off x="462430" y="1179320"/>
            <a:ext cx="8983915" cy="4884023"/>
          </a:xfrm>
          <a:prstGeom prst="rect">
            <a:avLst/>
          </a:prstGeom>
        </p:spPr>
      </p:pic>
      <p:sp>
        <p:nvSpPr>
          <p:cNvPr id="4" name="TextBox 3">
            <a:extLst>
              <a:ext uri="{FF2B5EF4-FFF2-40B4-BE49-F238E27FC236}">
                <a16:creationId xmlns:a16="http://schemas.microsoft.com/office/drawing/2014/main" id="{4400FB9F-3519-829C-84FC-BED2EBA1E572}"/>
              </a:ext>
            </a:extLst>
          </p:cNvPr>
          <p:cNvSpPr txBox="1"/>
          <p:nvPr/>
        </p:nvSpPr>
        <p:spPr>
          <a:xfrm>
            <a:off x="9827664" y="1059679"/>
            <a:ext cx="2059536" cy="2031325"/>
          </a:xfrm>
          <a:prstGeom prst="rect">
            <a:avLst/>
          </a:prstGeom>
          <a:noFill/>
        </p:spPr>
        <p:txBody>
          <a:bodyPr wrap="square" rtlCol="0">
            <a:spAutoFit/>
          </a:bodyPr>
          <a:lstStyle/>
          <a:p>
            <a:r>
              <a:rPr lang="en-US" dirty="0"/>
              <a:t>There is no consistent pattern, but we can see a decrease in the number of injured from 2013 to 2022.</a:t>
            </a:r>
          </a:p>
          <a:p>
            <a:endParaRPr lang="en-US" dirty="0"/>
          </a:p>
        </p:txBody>
      </p:sp>
    </p:spTree>
    <p:extLst>
      <p:ext uri="{BB962C8B-B14F-4D97-AF65-F5344CB8AC3E}">
        <p14:creationId xmlns:p14="http://schemas.microsoft.com/office/powerpoint/2010/main" val="3663606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724186" y="-74269"/>
            <a:ext cx="10898093" cy="426379"/>
          </a:xfrm>
        </p:spPr>
        <p:txBody>
          <a:bodyPr anchor="ctr">
            <a:noAutofit/>
          </a:bodyPr>
          <a:lstStyle/>
          <a:p>
            <a:br>
              <a:rPr lang="en-US" sz="1800" dirty="0"/>
            </a:br>
            <a:br>
              <a:rPr lang="en-US" sz="1800" dirty="0"/>
            </a:br>
            <a:r>
              <a:rPr lang="en-US" sz="4000" dirty="0">
                <a:latin typeface="Centaur" panose="02030504050205020304" pitchFamily="18" charset="77"/>
              </a:rPr>
              <a:t>Time Series Analysis: Splitting train and test data</a:t>
            </a: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69332"/>
          </a:xfrm>
          <a:prstGeom prst="rect">
            <a:avLst/>
          </a:prstGeom>
          <a:noFill/>
        </p:spPr>
        <p:txBody>
          <a:bodyPr wrap="square" rtlCol="0">
            <a:spAutoFit/>
          </a:bodyPr>
          <a:lstStyle/>
          <a:p>
            <a:r>
              <a:rPr lang="en-US" dirty="0"/>
              <a:t> </a:t>
            </a:r>
          </a:p>
        </p:txBody>
      </p:sp>
      <p:sp>
        <p:nvSpPr>
          <p:cNvPr id="4" name="TextBox 3">
            <a:extLst>
              <a:ext uri="{FF2B5EF4-FFF2-40B4-BE49-F238E27FC236}">
                <a16:creationId xmlns:a16="http://schemas.microsoft.com/office/drawing/2014/main" id="{4400FB9F-3519-829C-84FC-BED2EBA1E572}"/>
              </a:ext>
            </a:extLst>
          </p:cNvPr>
          <p:cNvSpPr txBox="1"/>
          <p:nvPr/>
        </p:nvSpPr>
        <p:spPr>
          <a:xfrm>
            <a:off x="9827664" y="1059679"/>
            <a:ext cx="2059536" cy="2585323"/>
          </a:xfrm>
          <a:prstGeom prst="rect">
            <a:avLst/>
          </a:prstGeom>
          <a:noFill/>
        </p:spPr>
        <p:txBody>
          <a:bodyPr wrap="square" rtlCol="0">
            <a:spAutoFit/>
          </a:bodyPr>
          <a:lstStyle/>
          <a:p>
            <a:r>
              <a:rPr lang="en-US" dirty="0"/>
              <a:t>Data is split into train and test based on the year. </a:t>
            </a:r>
          </a:p>
          <a:p>
            <a:r>
              <a:rPr lang="en-US" dirty="0"/>
              <a:t>I consider less than November 2020 as train data and more significant than November 2020 as test data.</a:t>
            </a:r>
          </a:p>
        </p:txBody>
      </p:sp>
      <p:pic>
        <p:nvPicPr>
          <p:cNvPr id="8" name="Picture 7" descr="Graphical user interface, application&#10;&#10;Description automatically generated">
            <a:extLst>
              <a:ext uri="{FF2B5EF4-FFF2-40B4-BE49-F238E27FC236}">
                <a16:creationId xmlns:a16="http://schemas.microsoft.com/office/drawing/2014/main" id="{04ECEDE5-C860-30F8-20A3-49A456FBB0CC}"/>
              </a:ext>
            </a:extLst>
          </p:cNvPr>
          <p:cNvPicPr>
            <a:picLocks noChangeAspect="1"/>
          </p:cNvPicPr>
          <p:nvPr/>
        </p:nvPicPr>
        <p:blipFill>
          <a:blip r:embed="rId2"/>
          <a:stretch>
            <a:fillRect/>
          </a:stretch>
        </p:blipFill>
        <p:spPr>
          <a:xfrm>
            <a:off x="459540" y="854155"/>
            <a:ext cx="8744446" cy="5149689"/>
          </a:xfrm>
          <a:prstGeom prst="rect">
            <a:avLst/>
          </a:prstGeom>
        </p:spPr>
      </p:pic>
    </p:spTree>
    <p:extLst>
      <p:ext uri="{BB962C8B-B14F-4D97-AF65-F5344CB8AC3E}">
        <p14:creationId xmlns:p14="http://schemas.microsoft.com/office/powerpoint/2010/main" val="285743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621635" y="-135243"/>
            <a:ext cx="10470805" cy="426379"/>
          </a:xfrm>
        </p:spPr>
        <p:txBody>
          <a:bodyPr anchor="ctr">
            <a:noAutofit/>
          </a:bodyPr>
          <a:lstStyle/>
          <a:p>
            <a:br>
              <a:rPr lang="en-US" sz="1800" dirty="0"/>
            </a:br>
            <a:br>
              <a:rPr lang="en-US" sz="4000" dirty="0">
                <a:latin typeface="Centaur" panose="02030504050205020304" pitchFamily="18" charset="77"/>
              </a:rPr>
            </a:br>
            <a:r>
              <a:rPr lang="en-US" sz="4000" dirty="0">
                <a:latin typeface="Centaur" panose="02030504050205020304" pitchFamily="18" charset="77"/>
              </a:rPr>
              <a:t>Time Series Analysis: Splitting train and test data</a:t>
            </a: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69332"/>
          </a:xfrm>
          <a:prstGeom prst="rect">
            <a:avLst/>
          </a:prstGeom>
          <a:noFill/>
        </p:spPr>
        <p:txBody>
          <a:bodyPr wrap="square" rtlCol="0">
            <a:spAutoFit/>
          </a:bodyPr>
          <a:lstStyle/>
          <a:p>
            <a:r>
              <a:rPr lang="en-US" dirty="0"/>
              <a:t> </a:t>
            </a:r>
          </a:p>
        </p:txBody>
      </p:sp>
      <p:sp>
        <p:nvSpPr>
          <p:cNvPr id="4" name="TextBox 3">
            <a:extLst>
              <a:ext uri="{FF2B5EF4-FFF2-40B4-BE49-F238E27FC236}">
                <a16:creationId xmlns:a16="http://schemas.microsoft.com/office/drawing/2014/main" id="{4400FB9F-3519-829C-84FC-BED2EBA1E572}"/>
              </a:ext>
            </a:extLst>
          </p:cNvPr>
          <p:cNvSpPr txBox="1"/>
          <p:nvPr/>
        </p:nvSpPr>
        <p:spPr>
          <a:xfrm>
            <a:off x="8665436" y="1059679"/>
            <a:ext cx="3221764" cy="923330"/>
          </a:xfrm>
          <a:prstGeom prst="rect">
            <a:avLst/>
          </a:prstGeom>
          <a:noFill/>
        </p:spPr>
        <p:txBody>
          <a:bodyPr wrap="square" rtlCol="0">
            <a:spAutoFit/>
          </a:bodyPr>
          <a:lstStyle/>
          <a:p>
            <a:r>
              <a:rPr lang="en-US" dirty="0"/>
              <a:t>We can see in the forecast that the total number of injured decreased by the end. </a:t>
            </a:r>
          </a:p>
        </p:txBody>
      </p:sp>
      <p:pic>
        <p:nvPicPr>
          <p:cNvPr id="7" name="Picture 6" descr="Graphical user interface, text, application&#10;&#10;Description automatically generated">
            <a:extLst>
              <a:ext uri="{FF2B5EF4-FFF2-40B4-BE49-F238E27FC236}">
                <a16:creationId xmlns:a16="http://schemas.microsoft.com/office/drawing/2014/main" id="{C264044D-AE16-33A7-95C8-4F70113691A8}"/>
              </a:ext>
            </a:extLst>
          </p:cNvPr>
          <p:cNvPicPr>
            <a:picLocks noChangeAspect="1"/>
          </p:cNvPicPr>
          <p:nvPr/>
        </p:nvPicPr>
        <p:blipFill>
          <a:blip r:embed="rId2"/>
          <a:stretch>
            <a:fillRect/>
          </a:stretch>
        </p:blipFill>
        <p:spPr>
          <a:xfrm>
            <a:off x="321276" y="871670"/>
            <a:ext cx="7723724" cy="4756243"/>
          </a:xfrm>
          <a:prstGeom prst="rect">
            <a:avLst/>
          </a:prstGeom>
        </p:spPr>
      </p:pic>
    </p:spTree>
    <p:extLst>
      <p:ext uri="{BB962C8B-B14F-4D97-AF65-F5344CB8AC3E}">
        <p14:creationId xmlns:p14="http://schemas.microsoft.com/office/powerpoint/2010/main" val="33271219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424941" y="0"/>
            <a:ext cx="8744446" cy="426379"/>
          </a:xfrm>
        </p:spPr>
        <p:txBody>
          <a:bodyPr anchor="ctr">
            <a:noAutofit/>
          </a:bodyPr>
          <a:lstStyle/>
          <a:p>
            <a:br>
              <a:rPr lang="en-US" sz="1800" dirty="0"/>
            </a:br>
            <a:br>
              <a:rPr lang="en-US" sz="1800" dirty="0"/>
            </a:br>
            <a:r>
              <a:rPr lang="en-US" sz="4000" dirty="0">
                <a:latin typeface="Centaur" panose="02030504050205020304" pitchFamily="18" charset="77"/>
              </a:rPr>
              <a:t>Conclusion</a:t>
            </a: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69332"/>
          </a:xfrm>
          <a:prstGeom prst="rect">
            <a:avLst/>
          </a:prstGeom>
          <a:noFill/>
        </p:spPr>
        <p:txBody>
          <a:bodyPr wrap="square" rtlCol="0">
            <a:spAutoFit/>
          </a:bodyPr>
          <a:lstStyle/>
          <a:p>
            <a:r>
              <a:rPr lang="en-US" dirty="0"/>
              <a:t> </a:t>
            </a:r>
          </a:p>
        </p:txBody>
      </p:sp>
      <p:sp>
        <p:nvSpPr>
          <p:cNvPr id="6" name="TextBox 5">
            <a:extLst>
              <a:ext uri="{FF2B5EF4-FFF2-40B4-BE49-F238E27FC236}">
                <a16:creationId xmlns:a16="http://schemas.microsoft.com/office/drawing/2014/main" id="{AF3F5D9C-92BE-51CD-7E42-5FE0A5D874D0}"/>
              </a:ext>
            </a:extLst>
          </p:cNvPr>
          <p:cNvSpPr txBox="1"/>
          <p:nvPr/>
        </p:nvSpPr>
        <p:spPr>
          <a:xfrm>
            <a:off x="615297" y="940037"/>
            <a:ext cx="11197762" cy="4708981"/>
          </a:xfrm>
          <a:prstGeom prst="rect">
            <a:avLst/>
          </a:prstGeom>
          <a:noFill/>
        </p:spPr>
        <p:txBody>
          <a:bodyPr wrap="square" rtlCol="0">
            <a:spAutoFit/>
          </a:bodyPr>
          <a:lstStyle/>
          <a:p>
            <a:pPr marL="342900" indent="-342900">
              <a:buFont typeface="Arial" panose="020B0604020202020204" pitchFamily="34" charset="0"/>
              <a:buChar char="•"/>
            </a:pPr>
            <a:r>
              <a:rPr lang="en-US" sz="2500" dirty="0"/>
              <a:t>The majority of individuals were hurt in 2018, and an almost comparable number of people were harmed in 2016, 2017, 2018, and 2020, according to all Visualizations. </a:t>
            </a:r>
          </a:p>
          <a:p>
            <a:pPr marL="342900" indent="-342900">
              <a:buFont typeface="Arial" panose="020B0604020202020204" pitchFamily="34" charset="0"/>
              <a:buChar char="•"/>
            </a:pPr>
            <a:r>
              <a:rPr lang="en-US" sz="2500" dirty="0"/>
              <a:t>In 2020, the maximum number of cyclists were hurt. </a:t>
            </a:r>
          </a:p>
          <a:p>
            <a:pPr marL="342900" indent="-342900">
              <a:buFont typeface="Arial" panose="020B0604020202020204" pitchFamily="34" charset="0"/>
              <a:buChar char="•"/>
            </a:pPr>
            <a:r>
              <a:rPr lang="en-US" sz="2500" dirty="0"/>
              <a:t>In 2013, the largest number of pedestrians were hurt. </a:t>
            </a:r>
          </a:p>
          <a:p>
            <a:pPr marL="342900" indent="-342900">
              <a:buFont typeface="Arial" panose="020B0604020202020204" pitchFamily="34" charset="0"/>
              <a:buChar char="•"/>
            </a:pPr>
            <a:r>
              <a:rPr lang="en-US" sz="2500" dirty="0"/>
              <a:t>Between 2013 and 2021, the greatest number of individuals died. </a:t>
            </a:r>
          </a:p>
          <a:p>
            <a:pPr marL="342900" indent="-342900">
              <a:buFont typeface="Arial" panose="020B0604020202020204" pitchFamily="34" charset="0"/>
              <a:buChar char="•"/>
            </a:pPr>
            <a:r>
              <a:rPr lang="en-US" sz="2500" dirty="0"/>
              <a:t>Injuries to motorists were at an all-time high in 2020 and 2021. </a:t>
            </a:r>
          </a:p>
          <a:p>
            <a:pPr marL="342900" indent="-342900">
              <a:buFont typeface="Arial" panose="020B0604020202020204" pitchFamily="34" charset="0"/>
              <a:buChar char="•"/>
            </a:pPr>
            <a:r>
              <a:rPr lang="en-US" sz="2500" dirty="0"/>
              <a:t>In 2013, the largest number of pedestrians were killed. The years 2019 and 2020 saw the most bikers murdered. </a:t>
            </a:r>
          </a:p>
          <a:p>
            <a:pPr marL="342900" indent="-342900">
              <a:buFont typeface="Arial" panose="020B0604020202020204" pitchFamily="34" charset="0"/>
              <a:buChar char="•"/>
            </a:pPr>
            <a:r>
              <a:rPr lang="en-US" sz="2500" dirty="0"/>
              <a:t>Brooklyn had the most persons injured or killed, followed by Queens. </a:t>
            </a:r>
          </a:p>
          <a:p>
            <a:pPr marL="342900" indent="-342900">
              <a:buFont typeface="Arial" panose="020B0604020202020204" pitchFamily="34" charset="0"/>
              <a:buChar char="•"/>
            </a:pPr>
            <a:r>
              <a:rPr lang="en-US" sz="2500" dirty="0"/>
              <a:t>The actual number of individuals injured in Queens and Manhattan is unknown, however the majority of those killed were in Manhattan.</a:t>
            </a:r>
          </a:p>
        </p:txBody>
      </p:sp>
    </p:spTree>
    <p:extLst>
      <p:ext uri="{BB962C8B-B14F-4D97-AF65-F5344CB8AC3E}">
        <p14:creationId xmlns:p14="http://schemas.microsoft.com/office/powerpoint/2010/main" val="414444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841955" y="43680"/>
            <a:ext cx="8744446" cy="426379"/>
          </a:xfrm>
        </p:spPr>
        <p:txBody>
          <a:bodyPr anchor="ctr">
            <a:noAutofit/>
          </a:bodyPr>
          <a:lstStyle/>
          <a:p>
            <a:br>
              <a:rPr lang="en-US" sz="1800" dirty="0"/>
            </a:br>
            <a:r>
              <a:rPr lang="en-US" sz="4000" dirty="0">
                <a:latin typeface="Centaur" panose="02030504050205020304" pitchFamily="18" charset="77"/>
              </a:rPr>
              <a:t>References</a:t>
            </a: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69332"/>
          </a:xfrm>
          <a:prstGeom prst="rect">
            <a:avLst/>
          </a:prstGeom>
          <a:noFill/>
        </p:spPr>
        <p:txBody>
          <a:bodyPr wrap="square" rtlCol="0">
            <a:spAutoFit/>
          </a:bodyPr>
          <a:lstStyle/>
          <a:p>
            <a:r>
              <a:rPr lang="en-US" dirty="0"/>
              <a:t> </a:t>
            </a:r>
          </a:p>
        </p:txBody>
      </p:sp>
      <p:sp>
        <p:nvSpPr>
          <p:cNvPr id="6" name="TextBox 5">
            <a:extLst>
              <a:ext uri="{FF2B5EF4-FFF2-40B4-BE49-F238E27FC236}">
                <a16:creationId xmlns:a16="http://schemas.microsoft.com/office/drawing/2014/main" id="{AF3F5D9C-92BE-51CD-7E42-5FE0A5D874D0}"/>
              </a:ext>
            </a:extLst>
          </p:cNvPr>
          <p:cNvSpPr txBox="1"/>
          <p:nvPr/>
        </p:nvSpPr>
        <p:spPr>
          <a:xfrm>
            <a:off x="615297" y="940037"/>
            <a:ext cx="11197762" cy="2970044"/>
          </a:xfrm>
          <a:prstGeom prst="rect">
            <a:avLst/>
          </a:prstGeom>
          <a:noFill/>
        </p:spPr>
        <p:txBody>
          <a:bodyPr wrap="square" rtlCol="0">
            <a:spAutoFit/>
          </a:bodyPr>
          <a:lstStyle/>
          <a:p>
            <a:pPr marL="342900" indent="-342900">
              <a:buFont typeface="Arial" panose="020B0604020202020204" pitchFamily="34" charset="0"/>
              <a:buChar char="•"/>
            </a:pPr>
            <a:r>
              <a:rPr lang="en-US" dirty="0"/>
              <a:t>s</a:t>
            </a:r>
            <a:r>
              <a:rPr lang="en-US" i="1" dirty="0"/>
              <a:t>eaborn-line-plot</a:t>
            </a:r>
            <a:r>
              <a:rPr lang="en-US" dirty="0"/>
              <a:t>. (n.d.). Retrieved from </a:t>
            </a:r>
            <a:r>
              <a:rPr lang="en-US" dirty="0" err="1"/>
              <a:t>pythonbasics.org</a:t>
            </a:r>
            <a:r>
              <a:rPr lang="en-US" dirty="0"/>
              <a:t>: https://</a:t>
            </a:r>
            <a:r>
              <a:rPr lang="en-US" dirty="0" err="1"/>
              <a:t>pythonbasics.org</a:t>
            </a:r>
            <a:r>
              <a:rPr lang="en-US" dirty="0"/>
              <a:t>/seaborn-line-plot/</a:t>
            </a:r>
          </a:p>
          <a:p>
            <a:pPr marL="342900" indent="-342900">
              <a:buFont typeface="Arial" panose="020B0604020202020204" pitchFamily="34" charset="0"/>
              <a:buChar char="•"/>
            </a:pPr>
            <a:r>
              <a:rPr lang="en-US" i="1" dirty="0"/>
              <a:t>How to Interpret the F-test of Overall Significance in Regression Analysis</a:t>
            </a:r>
            <a:r>
              <a:rPr lang="en-US" dirty="0"/>
              <a:t>. (n.d.). Retrieved from </a:t>
            </a:r>
            <a:r>
              <a:rPr lang="en-US" dirty="0" err="1"/>
              <a:t>statisticsbyjim.com</a:t>
            </a:r>
            <a:r>
              <a:rPr lang="en-US" dirty="0"/>
              <a:t>: https://</a:t>
            </a:r>
            <a:r>
              <a:rPr lang="en-US" dirty="0" err="1"/>
              <a:t>statisticsbyjim.com</a:t>
            </a:r>
            <a:r>
              <a:rPr lang="en-US" dirty="0"/>
              <a:t>/regression/interpret-f-test-overall-significance-regression/</a:t>
            </a:r>
          </a:p>
          <a:p>
            <a:pPr marL="342900" indent="-342900">
              <a:buFont typeface="Arial" panose="020B0604020202020204" pitchFamily="34" charset="0"/>
              <a:buChar char="•"/>
            </a:pPr>
            <a:r>
              <a:rPr lang="en-US" i="1" dirty="0"/>
              <a:t>Motor Vehicle Collisions - Crashes</a:t>
            </a:r>
            <a:r>
              <a:rPr lang="en-US" dirty="0"/>
              <a:t>. (n.d.). Retrieved from </a:t>
            </a:r>
            <a:r>
              <a:rPr lang="en-US" dirty="0" err="1"/>
              <a:t>data.cityofnewyork.us</a:t>
            </a:r>
            <a:r>
              <a:rPr lang="en-US" dirty="0"/>
              <a:t>: https://</a:t>
            </a:r>
            <a:r>
              <a:rPr lang="en-US" dirty="0" err="1"/>
              <a:t>data.cityofnewyork.us</a:t>
            </a:r>
            <a:r>
              <a:rPr lang="en-US" dirty="0"/>
              <a:t>/Public-Safety/Motor-Vehicle-Collisions-Crashes/h9gi-nx95</a:t>
            </a:r>
          </a:p>
          <a:p>
            <a:pPr marL="342900" indent="-342900">
              <a:buFont typeface="Arial" panose="020B0604020202020204" pitchFamily="34" charset="0"/>
              <a:buChar char="•"/>
            </a:pPr>
            <a:r>
              <a:rPr lang="en-US" i="1" dirty="0"/>
              <a:t>Pythonic Data Cleaning With Pandas and NumPy</a:t>
            </a:r>
            <a:r>
              <a:rPr lang="en-US" dirty="0"/>
              <a:t>. (n.d.). Retrieved from </a:t>
            </a:r>
            <a:r>
              <a:rPr lang="en-US" dirty="0" err="1"/>
              <a:t>realpython.com</a:t>
            </a:r>
            <a:r>
              <a:rPr lang="en-US" dirty="0"/>
              <a:t>: https://</a:t>
            </a:r>
            <a:r>
              <a:rPr lang="en-US" dirty="0" err="1"/>
              <a:t>realpython.com</a:t>
            </a:r>
            <a:r>
              <a:rPr lang="en-US" dirty="0"/>
              <a:t>/python-data-cleaning-</a:t>
            </a:r>
            <a:r>
              <a:rPr lang="en-US" dirty="0" err="1"/>
              <a:t>numpy</a:t>
            </a:r>
            <a:r>
              <a:rPr lang="en-US" dirty="0"/>
              <a:t>-pandas/</a:t>
            </a:r>
          </a:p>
          <a:p>
            <a:pPr marL="342900" indent="-342900">
              <a:buFont typeface="Arial" panose="020B0604020202020204" pitchFamily="34" charset="0"/>
              <a:buChar char="•"/>
            </a:pPr>
            <a:r>
              <a:rPr lang="en-US" i="1" dirty="0"/>
              <a:t>time-series-forecasting-python</a:t>
            </a:r>
            <a:r>
              <a:rPr lang="en-US" dirty="0"/>
              <a:t>. (n.d.). Retrieved from </a:t>
            </a:r>
            <a:r>
              <a:rPr lang="en-US" dirty="0" err="1"/>
              <a:t>builtin.com</a:t>
            </a:r>
            <a:r>
              <a:rPr lang="en-US" dirty="0"/>
              <a:t>: https://</a:t>
            </a:r>
            <a:r>
              <a:rPr lang="en-US" dirty="0" err="1"/>
              <a:t>builtin.com</a:t>
            </a:r>
            <a:r>
              <a:rPr lang="en-US" dirty="0"/>
              <a:t>/data-science/time-series-forecasting-python</a:t>
            </a:r>
          </a:p>
          <a:p>
            <a:pPr marL="342900" indent="-342900">
              <a:buFont typeface="Arial" panose="020B0604020202020204" pitchFamily="34" charset="0"/>
              <a:buChar char="•"/>
            </a:pPr>
            <a:endParaRPr lang="en-US" sz="2500" dirty="0"/>
          </a:p>
        </p:txBody>
      </p:sp>
    </p:spTree>
    <p:extLst>
      <p:ext uri="{BB962C8B-B14F-4D97-AF65-F5344CB8AC3E}">
        <p14:creationId xmlns:p14="http://schemas.microsoft.com/office/powerpoint/2010/main" val="13669771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3AF0F5-296A-0738-A1EF-B34054628BEE}"/>
              </a:ext>
            </a:extLst>
          </p:cNvPr>
          <p:cNvSpPr/>
          <p:nvPr/>
        </p:nvSpPr>
        <p:spPr>
          <a:xfrm>
            <a:off x="0" y="522669"/>
            <a:ext cx="12192000" cy="939532"/>
          </a:xfrm>
          <a:prstGeom prst="rect">
            <a:avLst/>
          </a:prstGeom>
          <a:gradFill>
            <a:gsLst>
              <a:gs pos="52000">
                <a:schemeClr val="bg1"/>
              </a:gs>
              <a:gs pos="100000">
                <a:schemeClr val="accent1">
                  <a:lumMod val="45000"/>
                  <a:lumOff val="55000"/>
                </a:schemeClr>
              </a:gs>
              <a:gs pos="0">
                <a:schemeClr val="accent5">
                  <a:lumMod val="60000"/>
                  <a:lumOff val="40000"/>
                </a:schemeClr>
              </a:gs>
              <a:gs pos="100000">
                <a:schemeClr val="accent5">
                  <a:lumMod val="60000"/>
                  <a:lumOff val="40000"/>
                </a:schemeClr>
              </a:gs>
            </a:gsLst>
            <a:lin ang="5400000" scaled="1"/>
          </a:gradFill>
          <a:ln>
            <a:noFill/>
          </a:ln>
          <a:effectLst>
            <a:outerShdw sx="102000" sy="102000" algn="ctr" rotWithShape="0">
              <a:schemeClr val="bg1">
                <a:alpha val="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Picture 5">
            <a:extLst>
              <a:ext uri="{FF2B5EF4-FFF2-40B4-BE49-F238E27FC236}">
                <a16:creationId xmlns:a16="http://schemas.microsoft.com/office/drawing/2014/main" id="{BB5E99EA-68BF-29FC-C7F4-41EE95F0F2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6037" y="180636"/>
            <a:ext cx="1671406" cy="1637978"/>
          </a:xfrm>
          <a:prstGeom prst="rect">
            <a:avLst/>
          </a:prstGeom>
        </p:spPr>
      </p:pic>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635230" y="509286"/>
            <a:ext cx="7913883" cy="952915"/>
          </a:xfrm>
        </p:spPr>
        <p:txBody>
          <a:bodyPr anchor="ctr">
            <a:noAutofit/>
          </a:bodyPr>
          <a:lstStyle/>
          <a:p>
            <a:r>
              <a:rPr lang="en-US" sz="4000" dirty="0">
                <a:latin typeface="Centaur" panose="02030504050205020304" pitchFamily="18" charset="77"/>
              </a:rPr>
              <a:t>Questions</a:t>
            </a:r>
            <a:r>
              <a:rPr lang="en-US" sz="4000" b="1" dirty="0">
                <a:latin typeface="Centaur" panose="02030504050205020304" pitchFamily="18" charset="0"/>
              </a:rPr>
              <a:t> &amp; Answers </a:t>
            </a:r>
            <a:endParaRPr lang="en-IN" sz="4000" b="1" dirty="0">
              <a:latin typeface="Centaur" panose="02030504050205020304" pitchFamily="18" charset="0"/>
            </a:endParaRPr>
          </a:p>
        </p:txBody>
      </p:sp>
      <p:pic>
        <p:nvPicPr>
          <p:cNvPr id="5" name="Picture 4">
            <a:extLst>
              <a:ext uri="{FF2B5EF4-FFF2-40B4-BE49-F238E27FC236}">
                <a16:creationId xmlns:a16="http://schemas.microsoft.com/office/drawing/2014/main" id="{08B1643C-D45D-3C75-AFBA-E0B0AD757B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7397" y="1804234"/>
            <a:ext cx="5799363" cy="4234753"/>
          </a:xfrm>
          <a:prstGeom prst="rect">
            <a:avLst/>
          </a:prstGeom>
          <a:ln>
            <a:noFill/>
          </a:ln>
          <a:effectLst>
            <a:outerShdw blurRad="292100" dist="139700" dir="2700000" algn="tl" rotWithShape="0">
              <a:srgbClr val="333333">
                <a:alpha val="26000"/>
              </a:srgbClr>
            </a:outerShdw>
          </a:effectLst>
        </p:spPr>
      </p:pic>
    </p:spTree>
    <p:extLst>
      <p:ext uri="{BB962C8B-B14F-4D97-AF65-F5344CB8AC3E}">
        <p14:creationId xmlns:p14="http://schemas.microsoft.com/office/powerpoint/2010/main" val="1362543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635230" y="509286"/>
            <a:ext cx="7913883" cy="952915"/>
          </a:xfrm>
        </p:spPr>
        <p:txBody>
          <a:bodyPr anchor="ctr">
            <a:noAutofit/>
          </a:bodyPr>
          <a:lstStyle/>
          <a:p>
            <a:r>
              <a:rPr lang="en-US" sz="4000" b="1" dirty="0">
                <a:latin typeface="Centaur" panose="02030504050205020304" pitchFamily="18" charset="0"/>
              </a:rPr>
              <a:t>Introduction</a:t>
            </a:r>
            <a:endParaRPr lang="en-IN" sz="4000" b="1" dirty="0">
              <a:latin typeface="Centaur" panose="02030504050205020304" pitchFamily="18" charset="0"/>
            </a:endParaRP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5078313"/>
          </a:xfrm>
          <a:prstGeom prst="rect">
            <a:avLst/>
          </a:prstGeom>
          <a:noFill/>
        </p:spPr>
        <p:txBody>
          <a:bodyPr wrap="square" rtlCol="0">
            <a:spAutoFit/>
          </a:bodyPr>
          <a:lstStyle/>
          <a:p>
            <a:r>
              <a:rPr lang="en-US" b="1" dirty="0"/>
              <a:t>Introduction:</a:t>
            </a:r>
            <a:endParaRPr lang="en-US" dirty="0"/>
          </a:p>
          <a:p>
            <a:r>
              <a:rPr lang="en-US" dirty="0"/>
              <a:t>The Motor Vehicle Collisions crash dataset </a:t>
            </a:r>
            <a:r>
              <a:rPr lang="en-US" b="1" dirty="0"/>
              <a:t> </a:t>
            </a:r>
            <a:r>
              <a:rPr lang="en-US" dirty="0"/>
              <a:t>(Motor Vehicle Collisions - Crashes, n.d.)</a:t>
            </a:r>
            <a:r>
              <a:rPr lang="en-US" b="1" dirty="0"/>
              <a:t> c</a:t>
            </a:r>
            <a:r>
              <a:rPr lang="en-US" dirty="0"/>
              <a:t>ontains details on the crash event. Each row represents a crash event. The Motor Vehicle Collisions data tables have information from all police-reported motor vehicle collisions in NYC.</a:t>
            </a:r>
          </a:p>
          <a:p>
            <a:r>
              <a:rPr lang="en-US" dirty="0"/>
              <a:t>This project aims to analyze the victims of motor vehicle collisions in New York. Based on the killed and injured in different years. The road collision accidents were recorded from July 2012 to April 2022. Based on this available data, I present my findings regarding the collision incidents.</a:t>
            </a:r>
          </a:p>
          <a:p>
            <a:endParaRPr lang="en-US" dirty="0"/>
          </a:p>
          <a:p>
            <a:endParaRPr lang="en-US" dirty="0"/>
          </a:p>
          <a:p>
            <a:r>
              <a:rPr lang="en-US" b="1" dirty="0"/>
              <a:t>Dataset Dimensions: </a:t>
            </a:r>
            <a:endParaRPr lang="en-US" dirty="0"/>
          </a:p>
          <a:p>
            <a:r>
              <a:rPr lang="en-US" dirty="0"/>
              <a:t>This dataset comprises of 1.83Million records and 29 attributes. </a:t>
            </a:r>
          </a:p>
          <a:p>
            <a:endParaRPr lang="en-US" dirty="0"/>
          </a:p>
          <a:p>
            <a:r>
              <a:rPr lang="en-US" b="1" dirty="0"/>
              <a:t>The rationale for Dataset: </a:t>
            </a:r>
            <a:endParaRPr lang="en-US" dirty="0"/>
          </a:p>
          <a:p>
            <a:pPr lvl="0"/>
            <a:r>
              <a:rPr lang="en-US" dirty="0"/>
              <a:t>Data is relatively structured (yet not perfectly cleaned), and it’s specifically captured and designed to answer a binary classification question. </a:t>
            </a:r>
          </a:p>
          <a:p>
            <a:pPr lvl="0"/>
            <a:r>
              <a:rPr lang="en-US" dirty="0"/>
              <a:t>Dataset provides categorical and numeric data (actual data) and can be used for regression and classification methods. </a:t>
            </a:r>
          </a:p>
          <a:p>
            <a:endParaRPr lang="en-US" dirty="0"/>
          </a:p>
          <a:p>
            <a:endParaRPr lang="en-US" dirty="0"/>
          </a:p>
        </p:txBody>
      </p:sp>
    </p:spTree>
    <p:extLst>
      <p:ext uri="{BB962C8B-B14F-4D97-AF65-F5344CB8AC3E}">
        <p14:creationId xmlns:p14="http://schemas.microsoft.com/office/powerpoint/2010/main" val="7286306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201B99-3237-6245-310C-90EDEC5969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970342" flipH="1">
            <a:off x="5567893" y="779639"/>
            <a:ext cx="6128950" cy="4426307"/>
          </a:xfrm>
          <a:prstGeom prst="rect">
            <a:avLst/>
          </a:prstGeom>
          <a:effectLst>
            <a:outerShdw blurRad="50800" dist="50800" dir="5400000" algn="ctr" rotWithShape="0">
              <a:schemeClr val="bg1">
                <a:lumMod val="65000"/>
              </a:schemeClr>
            </a:outerShdw>
          </a:effectLst>
        </p:spPr>
      </p:pic>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51402" y="2361236"/>
            <a:ext cx="5265549" cy="1713052"/>
          </a:xfrm>
        </p:spPr>
        <p:txBody>
          <a:bodyPr>
            <a:noAutofit/>
          </a:bodyPr>
          <a:lstStyle/>
          <a:p>
            <a:r>
              <a:rPr lang="en-US" sz="8800" dirty="0">
                <a:effectLst>
                  <a:outerShdw blurRad="38100" dist="38100" dir="2700000" algn="tl">
                    <a:srgbClr val="000000">
                      <a:alpha val="43137"/>
                    </a:srgbClr>
                  </a:outerShdw>
                </a:effectLst>
                <a:latin typeface="Brush Script MT" panose="03060802040406070304" pitchFamily="66" charset="0"/>
              </a:rPr>
              <a:t>Thank You</a:t>
            </a:r>
            <a:endParaRPr lang="en-IN" sz="8800" dirty="0">
              <a:effectLst>
                <a:outerShdw blurRad="38100" dist="38100" dir="2700000" algn="tl">
                  <a:srgbClr val="000000">
                    <a:alpha val="43137"/>
                  </a:srgbClr>
                </a:outerShdw>
              </a:effectLst>
              <a:latin typeface="Brush Script MT" panose="03060802040406070304" pitchFamily="66" charset="0"/>
            </a:endParaRPr>
          </a:p>
        </p:txBody>
      </p:sp>
    </p:spTree>
    <p:extLst>
      <p:ext uri="{BB962C8B-B14F-4D97-AF65-F5344CB8AC3E}">
        <p14:creationId xmlns:p14="http://schemas.microsoft.com/office/powerpoint/2010/main" val="21902477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635230" y="509286"/>
            <a:ext cx="7913883" cy="952915"/>
          </a:xfrm>
        </p:spPr>
        <p:txBody>
          <a:bodyPr anchor="ctr">
            <a:noAutofit/>
          </a:bodyPr>
          <a:lstStyle/>
          <a:p>
            <a:r>
              <a:rPr lang="en-US" sz="4000" b="1" dirty="0">
                <a:latin typeface="Centaur" panose="02030504050205020304" pitchFamily="18" charset="0"/>
              </a:rPr>
              <a:t>Business Questions</a:t>
            </a:r>
            <a:endParaRPr lang="en-IN" sz="4000" b="1" dirty="0">
              <a:latin typeface="Centaur" panose="02030504050205020304" pitchFamily="18" charset="0"/>
            </a:endParaRP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3416320"/>
          </a:xfrm>
          <a:prstGeom prst="rect">
            <a:avLst/>
          </a:prstGeom>
          <a:noFill/>
        </p:spPr>
        <p:txBody>
          <a:bodyPr wrap="square" rtlCol="0">
            <a:spAutoFit/>
          </a:bodyPr>
          <a:lstStyle/>
          <a:p>
            <a:r>
              <a:rPr lang="en-US" dirty="0"/>
              <a:t>Questions that need to be answered from the dataset:</a:t>
            </a:r>
          </a:p>
          <a:p>
            <a:endParaRPr lang="en-US" dirty="0"/>
          </a:p>
          <a:p>
            <a:pPr marL="285750" lvl="0" indent="-285750">
              <a:buFont typeface="Arial" panose="020B0604020202020204" pitchFamily="34" charset="0"/>
              <a:buChar char="•"/>
            </a:pPr>
            <a:r>
              <a:rPr lang="en-US" dirty="0"/>
              <a:t>Which year is evident for the highest number of injured people?</a:t>
            </a:r>
          </a:p>
          <a:p>
            <a:pPr marL="285750" lvl="0" indent="-285750">
              <a:buFont typeface="Arial" panose="020B0604020202020204" pitchFamily="34" charset="0"/>
              <a:buChar char="•"/>
            </a:pPr>
            <a:r>
              <a:rPr lang="en-US" dirty="0"/>
              <a:t>Which year is clear for the highest number of killed people?</a:t>
            </a:r>
          </a:p>
          <a:p>
            <a:pPr marL="285750" lvl="0" indent="-285750">
              <a:buFont typeface="Arial" panose="020B0604020202020204" pitchFamily="34" charset="0"/>
              <a:buChar char="•"/>
            </a:pPr>
            <a:r>
              <a:rPr lang="en-US" dirty="0"/>
              <a:t>What is the distribution of different kinds of people injured?</a:t>
            </a:r>
          </a:p>
          <a:p>
            <a:pPr marL="285750" lvl="0" indent="-285750">
              <a:buFont typeface="Arial" panose="020B0604020202020204" pitchFamily="34" charset="0"/>
              <a:buChar char="•"/>
            </a:pPr>
            <a:r>
              <a:rPr lang="en-US" dirty="0"/>
              <a:t>What is the distribution of different types of people dead in collisions?</a:t>
            </a:r>
          </a:p>
          <a:p>
            <a:pPr marL="285750" lvl="0" indent="-285750">
              <a:buFont typeface="Arial" panose="020B0604020202020204" pitchFamily="34" charset="0"/>
              <a:buChar char="•"/>
            </a:pPr>
            <a:r>
              <a:rPr lang="en-US" dirty="0"/>
              <a:t>A total number of people injured/killed based on the Borough?</a:t>
            </a:r>
          </a:p>
          <a:p>
            <a:pPr marL="285750" lvl="0" indent="-285750">
              <a:buFont typeface="Arial" panose="020B0604020202020204" pitchFamily="34" charset="0"/>
              <a:buChar char="•"/>
            </a:pPr>
            <a:r>
              <a:rPr lang="en-US" dirty="0"/>
              <a:t>Which place is safer between Manhattan and Queens?</a:t>
            </a:r>
          </a:p>
          <a:p>
            <a:pPr marL="285750" lvl="0" indent="-285750">
              <a:buFont typeface="Arial" panose="020B0604020202020204" pitchFamily="34" charset="0"/>
              <a:buChar char="•"/>
            </a:pPr>
            <a:r>
              <a:rPr lang="en-US" dirty="0"/>
              <a:t>Is there any relation between the people wounded and people killed?</a:t>
            </a:r>
          </a:p>
          <a:p>
            <a:pPr marL="285750" lvl="0" indent="-285750">
              <a:buFont typeface="Arial" panose="020B0604020202020204" pitchFamily="34" charset="0"/>
              <a:buChar char="•"/>
            </a:pPr>
            <a:r>
              <a:rPr lang="en-US" dirty="0"/>
              <a:t>Is there any relation between the people hurt and people injured due to motorcycle collisions?</a:t>
            </a:r>
          </a:p>
          <a:p>
            <a:pPr marL="285750" lvl="0" indent="-285750">
              <a:buFont typeface="Arial" panose="020B0604020202020204" pitchFamily="34" charset="0"/>
              <a:buChar char="•"/>
            </a:pPr>
            <a:r>
              <a:rPr lang="en-US" dirty="0"/>
              <a:t>Variation in the number of people been wounded along the available time?</a:t>
            </a:r>
          </a:p>
          <a:p>
            <a:endParaRPr lang="en-US" dirty="0"/>
          </a:p>
        </p:txBody>
      </p:sp>
    </p:spTree>
    <p:extLst>
      <p:ext uri="{BB962C8B-B14F-4D97-AF65-F5344CB8AC3E}">
        <p14:creationId xmlns:p14="http://schemas.microsoft.com/office/powerpoint/2010/main" val="1921626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635230" y="509286"/>
            <a:ext cx="7913883" cy="952915"/>
          </a:xfrm>
        </p:spPr>
        <p:txBody>
          <a:bodyPr anchor="ctr">
            <a:noAutofit/>
          </a:bodyPr>
          <a:lstStyle/>
          <a:p>
            <a:r>
              <a:rPr lang="en-US" sz="4000" b="1" dirty="0">
                <a:latin typeface="Centaur" panose="02030504050205020304" pitchFamily="18" charset="0"/>
              </a:rPr>
              <a:t>Exploratory Data Analysis</a:t>
            </a:r>
            <a:endParaRPr lang="en-IN" sz="4000" b="1" dirty="0">
              <a:latin typeface="Centaur" panose="02030504050205020304" pitchFamily="18" charset="0"/>
            </a:endParaRP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pic>
        <p:nvPicPr>
          <p:cNvPr id="4" name="Picture 3" descr="Table&#10;&#10;Description automatically generated">
            <a:extLst>
              <a:ext uri="{FF2B5EF4-FFF2-40B4-BE49-F238E27FC236}">
                <a16:creationId xmlns:a16="http://schemas.microsoft.com/office/drawing/2014/main" id="{86D7ED5B-F729-FD2E-DC41-696925C73639}"/>
              </a:ext>
            </a:extLst>
          </p:cNvPr>
          <p:cNvPicPr>
            <a:picLocks noChangeAspect="1"/>
          </p:cNvPicPr>
          <p:nvPr/>
        </p:nvPicPr>
        <p:blipFill>
          <a:blip r:embed="rId2"/>
          <a:stretch>
            <a:fillRect/>
          </a:stretch>
        </p:blipFill>
        <p:spPr>
          <a:xfrm>
            <a:off x="195647" y="1462201"/>
            <a:ext cx="7626179" cy="4394902"/>
          </a:xfrm>
          <a:prstGeom prst="rect">
            <a:avLst/>
          </a:prstGeom>
        </p:spPr>
      </p:pic>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2031325"/>
          </a:xfrm>
          <a:prstGeom prst="rect">
            <a:avLst/>
          </a:prstGeom>
          <a:noFill/>
        </p:spPr>
        <p:txBody>
          <a:bodyPr wrap="square" rtlCol="0">
            <a:spAutoFit/>
          </a:bodyPr>
          <a:lstStyle/>
          <a:p>
            <a:r>
              <a:rPr lang="en-US" dirty="0"/>
              <a:t>we can see that the maximum number of people injured in the collisions is 43, and the minimum is 0, with a mean of 0.2. The maximum number of people killed is eight, and the minimum is 0.</a:t>
            </a:r>
          </a:p>
          <a:p>
            <a:r>
              <a:rPr lang="en-US" dirty="0"/>
              <a:t> </a:t>
            </a:r>
          </a:p>
        </p:txBody>
      </p:sp>
    </p:spTree>
    <p:extLst>
      <p:ext uri="{BB962C8B-B14F-4D97-AF65-F5344CB8AC3E}">
        <p14:creationId xmlns:p14="http://schemas.microsoft.com/office/powerpoint/2010/main" val="3497442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635230" y="509286"/>
            <a:ext cx="7913883" cy="952915"/>
          </a:xfrm>
        </p:spPr>
        <p:txBody>
          <a:bodyPr anchor="ctr">
            <a:noAutofit/>
          </a:bodyPr>
          <a:lstStyle/>
          <a:p>
            <a:r>
              <a:rPr lang="en-US" sz="4000" b="1" dirty="0">
                <a:latin typeface="Centaur" panose="02030504050205020304" pitchFamily="18" charset="0"/>
              </a:rPr>
              <a:t>Data Cleaning</a:t>
            </a:r>
            <a:endParaRPr lang="en-IN" sz="4000" b="1" dirty="0">
              <a:latin typeface="Centaur" panose="02030504050205020304" pitchFamily="18" charset="0"/>
            </a:endParaRP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693319"/>
          </a:xfrm>
          <a:prstGeom prst="rect">
            <a:avLst/>
          </a:prstGeom>
          <a:noFill/>
        </p:spPr>
        <p:txBody>
          <a:bodyPr wrap="square" rtlCol="0">
            <a:spAutoFit/>
          </a:bodyPr>
          <a:lstStyle/>
          <a:p>
            <a:r>
              <a:rPr lang="en-US" dirty="0"/>
              <a:t>Borough data have missing records, around ~583k records, which are more than the ~30% of data, which is significant, and we can't disregard them. I'll assign NYC to the missing Borough records. It will be five boroughs and NYC to collect the null values.</a:t>
            </a:r>
          </a:p>
          <a:p>
            <a:r>
              <a:rPr lang="en-US" dirty="0"/>
              <a:t>We can also see a few null values in total injured and killed; the null values can be removed as they are significantly less in number.</a:t>
            </a:r>
          </a:p>
          <a:p>
            <a:r>
              <a:rPr lang="en-US" dirty="0"/>
              <a:t> </a:t>
            </a:r>
          </a:p>
        </p:txBody>
      </p:sp>
      <p:pic>
        <p:nvPicPr>
          <p:cNvPr id="7" name="Picture 6" descr="Graphical user interface, application, Word&#10;&#10;Description automatically generated">
            <a:extLst>
              <a:ext uri="{FF2B5EF4-FFF2-40B4-BE49-F238E27FC236}">
                <a16:creationId xmlns:a16="http://schemas.microsoft.com/office/drawing/2014/main" id="{C7473CFF-5229-9C8A-8425-53703A007918}"/>
              </a:ext>
            </a:extLst>
          </p:cNvPr>
          <p:cNvPicPr>
            <a:picLocks noChangeAspect="1"/>
          </p:cNvPicPr>
          <p:nvPr/>
        </p:nvPicPr>
        <p:blipFill>
          <a:blip r:embed="rId2"/>
          <a:stretch>
            <a:fillRect/>
          </a:stretch>
        </p:blipFill>
        <p:spPr>
          <a:xfrm>
            <a:off x="378941" y="1462201"/>
            <a:ext cx="6724134" cy="3933598"/>
          </a:xfrm>
          <a:prstGeom prst="rect">
            <a:avLst/>
          </a:prstGeom>
        </p:spPr>
      </p:pic>
    </p:spTree>
    <p:extLst>
      <p:ext uri="{BB962C8B-B14F-4D97-AF65-F5344CB8AC3E}">
        <p14:creationId xmlns:p14="http://schemas.microsoft.com/office/powerpoint/2010/main" val="463863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635230" y="509286"/>
            <a:ext cx="7913883" cy="952915"/>
          </a:xfrm>
        </p:spPr>
        <p:txBody>
          <a:bodyPr anchor="ctr">
            <a:noAutofit/>
          </a:bodyPr>
          <a:lstStyle/>
          <a:p>
            <a:r>
              <a:rPr lang="en-US" sz="4000" b="1" dirty="0">
                <a:latin typeface="Centaur" panose="02030504050205020304" pitchFamily="18" charset="0"/>
              </a:rPr>
              <a:t>Data Cleaning</a:t>
            </a:r>
            <a:endParaRPr lang="en-IN" sz="4000" b="1" dirty="0">
              <a:latin typeface="Centaur" panose="02030504050205020304" pitchFamily="18" charset="0"/>
            </a:endParaRP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693319"/>
          </a:xfrm>
          <a:prstGeom prst="rect">
            <a:avLst/>
          </a:prstGeom>
          <a:noFill/>
        </p:spPr>
        <p:txBody>
          <a:bodyPr wrap="square" rtlCol="0">
            <a:spAutoFit/>
          </a:bodyPr>
          <a:lstStyle/>
          <a:p>
            <a:r>
              <a:rPr lang="en-US" dirty="0"/>
              <a:t>Borough data have missing records, around ~583k records, which are more than the ~30% of data, which is significant, and we can't disregard them. I'll assign NYC to the missing Borough records. It will be five boroughs and NYC to collect the null values.</a:t>
            </a:r>
          </a:p>
          <a:p>
            <a:r>
              <a:rPr lang="en-US" dirty="0"/>
              <a:t>We can also see a few null values in total injured and killed; the null values can be removed as they are significantly less in number.</a:t>
            </a:r>
          </a:p>
          <a:p>
            <a:r>
              <a:rPr lang="en-US" dirty="0"/>
              <a:t> </a:t>
            </a:r>
          </a:p>
        </p:txBody>
      </p:sp>
      <p:pic>
        <p:nvPicPr>
          <p:cNvPr id="6" name="Picture 5" descr="Graphical user interface, application, Word&#10;&#10;Description automatically generated">
            <a:extLst>
              <a:ext uri="{FF2B5EF4-FFF2-40B4-BE49-F238E27FC236}">
                <a16:creationId xmlns:a16="http://schemas.microsoft.com/office/drawing/2014/main" id="{347D4CCE-D78E-04A2-7991-178F04BFF328}"/>
              </a:ext>
            </a:extLst>
          </p:cNvPr>
          <p:cNvPicPr>
            <a:picLocks noChangeAspect="1"/>
          </p:cNvPicPr>
          <p:nvPr/>
        </p:nvPicPr>
        <p:blipFill>
          <a:blip r:embed="rId2"/>
          <a:stretch>
            <a:fillRect/>
          </a:stretch>
        </p:blipFill>
        <p:spPr>
          <a:xfrm>
            <a:off x="803189" y="1325880"/>
            <a:ext cx="6225746" cy="4185234"/>
          </a:xfrm>
          <a:prstGeom prst="rect">
            <a:avLst/>
          </a:prstGeom>
        </p:spPr>
      </p:pic>
    </p:spTree>
    <p:extLst>
      <p:ext uri="{BB962C8B-B14F-4D97-AF65-F5344CB8AC3E}">
        <p14:creationId xmlns:p14="http://schemas.microsoft.com/office/powerpoint/2010/main" val="2899948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321277" y="165398"/>
            <a:ext cx="11207000" cy="952915"/>
          </a:xfrm>
        </p:spPr>
        <p:txBody>
          <a:bodyPr anchor="ctr">
            <a:noAutofit/>
          </a:bodyPr>
          <a:lstStyle/>
          <a:p>
            <a:r>
              <a:rPr lang="en-US" sz="4000" dirty="0">
                <a:latin typeface="Centaur" panose="02030504050205020304" pitchFamily="18" charset="77"/>
              </a:rPr>
              <a:t>Visualizing the different groups of people injured in vehicle collisions from 2013 to 2021</a:t>
            </a:r>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139321"/>
          </a:xfrm>
          <a:prstGeom prst="rect">
            <a:avLst/>
          </a:prstGeom>
          <a:noFill/>
        </p:spPr>
        <p:txBody>
          <a:bodyPr wrap="square" rtlCol="0">
            <a:spAutoFit/>
          </a:bodyPr>
          <a:lstStyle/>
          <a:p>
            <a:r>
              <a:rPr lang="en-US" dirty="0"/>
              <a:t>The most number of people were injured in 2018, and an almost identical number of people were injured in 2016, 2017, 2018, and 2020. The highest number of cyclists were injured in 2020. The highest number of pedestrians were injured in 2013.</a:t>
            </a:r>
          </a:p>
          <a:p>
            <a:r>
              <a:rPr lang="en-US" b="1" dirty="0"/>
              <a:t> </a:t>
            </a:r>
            <a:endParaRPr lang="en-US" dirty="0"/>
          </a:p>
          <a:p>
            <a:r>
              <a:rPr lang="en-US" b="1" dirty="0"/>
              <a:t> </a:t>
            </a:r>
            <a:endParaRPr lang="en-US" dirty="0"/>
          </a:p>
          <a:p>
            <a:r>
              <a:rPr lang="en-US" dirty="0"/>
              <a:t> </a:t>
            </a:r>
          </a:p>
        </p:txBody>
      </p:sp>
      <p:pic>
        <p:nvPicPr>
          <p:cNvPr id="7" name="Picture 6" descr="Graphical user interface, chart, bar chart&#10;&#10;Description automatically generated">
            <a:extLst>
              <a:ext uri="{FF2B5EF4-FFF2-40B4-BE49-F238E27FC236}">
                <a16:creationId xmlns:a16="http://schemas.microsoft.com/office/drawing/2014/main" id="{04427675-0B5F-B1EE-FDA8-3AC4EEA96A65}"/>
              </a:ext>
            </a:extLst>
          </p:cNvPr>
          <p:cNvPicPr>
            <a:picLocks noChangeAspect="1"/>
          </p:cNvPicPr>
          <p:nvPr/>
        </p:nvPicPr>
        <p:blipFill>
          <a:blip r:embed="rId2"/>
          <a:stretch>
            <a:fillRect/>
          </a:stretch>
        </p:blipFill>
        <p:spPr>
          <a:xfrm>
            <a:off x="378941" y="1346886"/>
            <a:ext cx="7718320" cy="5001828"/>
          </a:xfrm>
          <a:prstGeom prst="rect">
            <a:avLst/>
          </a:prstGeom>
        </p:spPr>
      </p:pic>
    </p:spTree>
    <p:extLst>
      <p:ext uri="{BB962C8B-B14F-4D97-AF65-F5344CB8AC3E}">
        <p14:creationId xmlns:p14="http://schemas.microsoft.com/office/powerpoint/2010/main" val="964974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178037" y="190807"/>
            <a:ext cx="11835925" cy="952915"/>
          </a:xfrm>
        </p:spPr>
        <p:txBody>
          <a:bodyPr anchor="ctr">
            <a:noAutofit/>
          </a:bodyPr>
          <a:lstStyle/>
          <a:p>
            <a:br>
              <a:rPr lang="en-US" sz="1800" dirty="0"/>
            </a:br>
            <a:br>
              <a:rPr lang="en-US" sz="1800" dirty="0"/>
            </a:br>
            <a:br>
              <a:rPr lang="en-US" sz="1800" dirty="0"/>
            </a:br>
            <a:r>
              <a:rPr lang="en-US" sz="4000" dirty="0">
                <a:latin typeface="Centaur" panose="02030504050205020304" pitchFamily="18" charset="77"/>
              </a:rPr>
              <a:t>Visualizing the different groups of people killed in vehicle collisions from 2013 to 2021:</a:t>
            </a:r>
            <a:br>
              <a:rPr lang="en-US" sz="4000" dirty="0">
                <a:latin typeface="Centaur" panose="02030504050205020304" pitchFamily="18" charset="77"/>
              </a:rPr>
            </a:br>
            <a:r>
              <a:rPr lang="en-US" b="1" dirty="0"/>
              <a:t> </a:t>
            </a:r>
            <a:endParaRPr lang="en-US" dirty="0"/>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3139321"/>
          </a:xfrm>
          <a:prstGeom prst="rect">
            <a:avLst/>
          </a:prstGeom>
          <a:noFill/>
        </p:spPr>
        <p:txBody>
          <a:bodyPr wrap="square" rtlCol="0">
            <a:spAutoFit/>
          </a:bodyPr>
          <a:lstStyle/>
          <a:p>
            <a:r>
              <a:rPr lang="en-US" dirty="0"/>
              <a:t>The most number of people were injured in 2018, and an almost identical number of people were injured in 2016, 2017, 2018, and 2020. The highest number of cyclists were injured in 2020. The highest number of pedestrians were injured in 2013.</a:t>
            </a:r>
          </a:p>
          <a:p>
            <a:r>
              <a:rPr lang="en-US" b="1" dirty="0"/>
              <a:t> </a:t>
            </a:r>
            <a:endParaRPr lang="en-US" dirty="0"/>
          </a:p>
          <a:p>
            <a:r>
              <a:rPr lang="en-US" b="1" dirty="0"/>
              <a:t> </a:t>
            </a:r>
            <a:endParaRPr lang="en-US" dirty="0"/>
          </a:p>
          <a:p>
            <a:r>
              <a:rPr lang="en-US" dirty="0"/>
              <a:t> </a:t>
            </a:r>
          </a:p>
        </p:txBody>
      </p:sp>
      <p:pic>
        <p:nvPicPr>
          <p:cNvPr id="6" name="Picture 5" descr="Graphical user interface, chart, application, bar chart&#10;&#10;Description automatically generated">
            <a:extLst>
              <a:ext uri="{FF2B5EF4-FFF2-40B4-BE49-F238E27FC236}">
                <a16:creationId xmlns:a16="http://schemas.microsoft.com/office/drawing/2014/main" id="{5D93CE90-19C6-9794-2F6F-A6BA59F07EEA}"/>
              </a:ext>
            </a:extLst>
          </p:cNvPr>
          <p:cNvPicPr>
            <a:picLocks noChangeAspect="1"/>
          </p:cNvPicPr>
          <p:nvPr/>
        </p:nvPicPr>
        <p:blipFill>
          <a:blip r:embed="rId2"/>
          <a:stretch>
            <a:fillRect/>
          </a:stretch>
        </p:blipFill>
        <p:spPr>
          <a:xfrm>
            <a:off x="304800" y="1348302"/>
            <a:ext cx="7628237" cy="4842433"/>
          </a:xfrm>
          <a:prstGeom prst="rect">
            <a:avLst/>
          </a:prstGeom>
        </p:spPr>
      </p:pic>
    </p:spTree>
    <p:extLst>
      <p:ext uri="{BB962C8B-B14F-4D97-AF65-F5344CB8AC3E}">
        <p14:creationId xmlns:p14="http://schemas.microsoft.com/office/powerpoint/2010/main" val="2598014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94000">
              <a:schemeClr val="bg1"/>
            </a:gs>
            <a:gs pos="17000">
              <a:schemeClr val="accent1">
                <a:lumMod val="5000"/>
                <a:lumOff val="95000"/>
              </a:schemeClr>
            </a:gs>
            <a:gs pos="100000">
              <a:schemeClr val="accent1">
                <a:lumMod val="45000"/>
                <a:lumOff val="55000"/>
              </a:schemeClr>
            </a:gs>
            <a:gs pos="0">
              <a:schemeClr val="accent5">
                <a:lumMod val="49000"/>
                <a:lumOff val="51000"/>
              </a:schemeClr>
            </a:gs>
            <a:gs pos="99000">
              <a:schemeClr val="accent5">
                <a:lumMod val="49000"/>
                <a:lumOff val="51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0F851-D80B-F521-13A6-E018D69067BC}"/>
              </a:ext>
            </a:extLst>
          </p:cNvPr>
          <p:cNvSpPr>
            <a:spLocks noGrp="1"/>
          </p:cNvSpPr>
          <p:nvPr>
            <p:ph type="ctrTitle"/>
          </p:nvPr>
        </p:nvSpPr>
        <p:spPr>
          <a:xfrm>
            <a:off x="763444" y="196108"/>
            <a:ext cx="10534096" cy="952915"/>
          </a:xfrm>
        </p:spPr>
        <p:txBody>
          <a:bodyPr anchor="ctr">
            <a:noAutofit/>
          </a:bodyPr>
          <a:lstStyle/>
          <a:p>
            <a:br>
              <a:rPr lang="en-US" sz="1800" dirty="0"/>
            </a:br>
            <a:br>
              <a:rPr lang="en-US" sz="1800" dirty="0"/>
            </a:br>
            <a:br>
              <a:rPr lang="en-US" sz="1800" dirty="0"/>
            </a:br>
            <a:r>
              <a:rPr lang="en-US" sz="4000" dirty="0">
                <a:latin typeface="Centaur" panose="02030504050205020304" pitchFamily="18" charset="77"/>
              </a:rPr>
              <a:t>Visualizing the total victims in different boroughs</a:t>
            </a:r>
            <a:br>
              <a:rPr lang="en-US" dirty="0"/>
            </a:br>
            <a:r>
              <a:rPr lang="en-US" b="1" dirty="0"/>
              <a:t> </a:t>
            </a:r>
            <a:endParaRPr lang="en-US" dirty="0"/>
          </a:p>
        </p:txBody>
      </p:sp>
      <p:sp>
        <p:nvSpPr>
          <p:cNvPr id="3" name="TextBox 2">
            <a:extLst>
              <a:ext uri="{FF2B5EF4-FFF2-40B4-BE49-F238E27FC236}">
                <a16:creationId xmlns:a16="http://schemas.microsoft.com/office/drawing/2014/main" id="{BBF59F92-7B12-6FCD-59B4-A36EEDF22357}"/>
              </a:ext>
            </a:extLst>
          </p:cNvPr>
          <p:cNvSpPr txBox="1"/>
          <p:nvPr/>
        </p:nvSpPr>
        <p:spPr>
          <a:xfrm>
            <a:off x="321276" y="1462201"/>
            <a:ext cx="11565924" cy="646331"/>
          </a:xfrm>
          <a:prstGeom prst="rect">
            <a:avLst/>
          </a:prstGeom>
          <a:noFill/>
        </p:spPr>
        <p:txBody>
          <a:bodyPr wrap="square" rtlCol="0">
            <a:spAutoFit/>
          </a:bodyPr>
          <a:lstStyle/>
          <a:p>
            <a:endParaRPr lang="en-US" dirty="0"/>
          </a:p>
          <a:p>
            <a:endParaRPr lang="en-US" dirty="0"/>
          </a:p>
        </p:txBody>
      </p:sp>
      <p:sp>
        <p:nvSpPr>
          <p:cNvPr id="5" name="TextBox 4">
            <a:extLst>
              <a:ext uri="{FF2B5EF4-FFF2-40B4-BE49-F238E27FC236}">
                <a16:creationId xmlns:a16="http://schemas.microsoft.com/office/drawing/2014/main" id="{FE7AA179-CA3B-8CF8-CD34-33549311AE0D}"/>
              </a:ext>
            </a:extLst>
          </p:cNvPr>
          <p:cNvSpPr txBox="1"/>
          <p:nvPr/>
        </p:nvSpPr>
        <p:spPr>
          <a:xfrm>
            <a:off x="8235159" y="1462201"/>
            <a:ext cx="3577900" cy="2585323"/>
          </a:xfrm>
          <a:prstGeom prst="rect">
            <a:avLst/>
          </a:prstGeom>
          <a:noFill/>
        </p:spPr>
        <p:txBody>
          <a:bodyPr wrap="square" rtlCol="0">
            <a:spAutoFit/>
          </a:bodyPr>
          <a:lstStyle/>
          <a:p>
            <a:r>
              <a:rPr lang="en-US" dirty="0"/>
              <a:t>NYC is unknown values; we can see that 31 percent of victims' place is unknown. The most significant victims were from Brooklyn, Queens, Manhattan, Bronx, and Staten Island.</a:t>
            </a:r>
          </a:p>
          <a:p>
            <a:r>
              <a:rPr lang="en-US" b="1" dirty="0"/>
              <a:t> </a:t>
            </a:r>
            <a:endParaRPr lang="en-US" dirty="0"/>
          </a:p>
          <a:p>
            <a:r>
              <a:rPr lang="en-US" b="1" dirty="0"/>
              <a:t> </a:t>
            </a:r>
            <a:endParaRPr lang="en-US" dirty="0"/>
          </a:p>
          <a:p>
            <a:r>
              <a:rPr lang="en-US" dirty="0"/>
              <a:t> </a:t>
            </a:r>
          </a:p>
        </p:txBody>
      </p:sp>
      <p:pic>
        <p:nvPicPr>
          <p:cNvPr id="7" name="Picture 6" descr="Chart, pie chart&#10;&#10;Description automatically generated">
            <a:extLst>
              <a:ext uri="{FF2B5EF4-FFF2-40B4-BE49-F238E27FC236}">
                <a16:creationId xmlns:a16="http://schemas.microsoft.com/office/drawing/2014/main" id="{B003FBDF-98EA-28D2-F271-60E2B887245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64317" y="1149023"/>
            <a:ext cx="5527040" cy="4522727"/>
          </a:xfrm>
          <a:prstGeom prst="rect">
            <a:avLst/>
          </a:prstGeom>
          <a:noFill/>
          <a:ln>
            <a:noFill/>
          </a:ln>
        </p:spPr>
      </p:pic>
    </p:spTree>
    <p:extLst>
      <p:ext uri="{BB962C8B-B14F-4D97-AF65-F5344CB8AC3E}">
        <p14:creationId xmlns:p14="http://schemas.microsoft.com/office/powerpoint/2010/main" val="11891592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3456</TotalTime>
  <Words>1308</Words>
  <Application>Microsoft Macintosh PowerPoint</Application>
  <PresentationFormat>Widescreen</PresentationFormat>
  <Paragraphs>100</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Brush Script MT</vt:lpstr>
      <vt:lpstr>Arial</vt:lpstr>
      <vt:lpstr>Calibri</vt:lpstr>
      <vt:lpstr>Calibri Light</vt:lpstr>
      <vt:lpstr>Centaur</vt:lpstr>
      <vt:lpstr>Office Theme</vt:lpstr>
      <vt:lpstr>New York collisions data Analysis</vt:lpstr>
      <vt:lpstr>Introduction</vt:lpstr>
      <vt:lpstr>Business Questions</vt:lpstr>
      <vt:lpstr>Exploratory Data Analysis</vt:lpstr>
      <vt:lpstr>Data Cleaning</vt:lpstr>
      <vt:lpstr>Data Cleaning</vt:lpstr>
      <vt:lpstr>Visualizing the different groups of people injured in vehicle collisions from 2013 to 2021</vt:lpstr>
      <vt:lpstr>   Visualizing the different groups of people killed in vehicle collisions from 2013 to 2021:  </vt:lpstr>
      <vt:lpstr>   Visualizing the total victims in different boroughs  </vt:lpstr>
      <vt:lpstr>   Visualizing the total victims in different boroughs  </vt:lpstr>
      <vt:lpstr>   Predictive Models  </vt:lpstr>
      <vt:lpstr>   Regression Model 1 </vt:lpstr>
      <vt:lpstr>   Regression Model 2 </vt:lpstr>
      <vt:lpstr>  Time Series Analysis: Variation in the total people injured from 2012 to 2022</vt:lpstr>
      <vt:lpstr>  Time Series Analysis: Splitting train and test data</vt:lpstr>
      <vt:lpstr>  Time Series Analysis: Splitting train and test data</vt:lpstr>
      <vt:lpstr>  Conclusion</vt:lpstr>
      <vt:lpstr> References</vt:lpstr>
      <vt:lpstr>Questions &amp; Answers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charan sai</dc:creator>
  <cp:lastModifiedBy>Rambhupal Payyavula</cp:lastModifiedBy>
  <cp:revision>6</cp:revision>
  <dcterms:created xsi:type="dcterms:W3CDTF">2022-05-16T23:42:16Z</dcterms:created>
  <dcterms:modified xsi:type="dcterms:W3CDTF">2022-05-21T07:13:43Z</dcterms:modified>
</cp:coreProperties>
</file>

<file path=docProps/thumbnail.jpeg>
</file>